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3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8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1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D332-FC64-E445-91B3-128470208B23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54DC-20DC-B34E-A204-21B185A4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1. Notes Psychology (continued)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99" name="Group 119"/>
          <p:cNvGraphicFramePr>
            <a:graphicFrameLocks noGrp="1"/>
          </p:cNvGraphicFramePr>
          <p:nvPr/>
        </p:nvGraphicFramePr>
        <p:xfrm>
          <a:off x="0" y="609600"/>
          <a:ext cx="9144000" cy="4198619"/>
        </p:xfrm>
        <a:graphic>
          <a:graphicData uri="http://schemas.openxmlformats.org/drawingml/2006/table">
            <a:tbl>
              <a:tblPr/>
              <a:tblGrid>
                <a:gridCol w="2514600"/>
                <a:gridCol w="66294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Psychology as a field of study: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pPr marL="2286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 Empirical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Empiricism is the premise that knowledge should be acquired through observation… Psychologists conduct scientific research to TEST their ideas.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4572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 Theoretically diverse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 theory is a system of interrelated ideas used to explain a set of observations…in psychology, we have many competing theories…Freud, for example, would explain behavior in different terms than would Skinner…there is often more than one way to look at something.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4572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 Evolves in socio-historical context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Psychology and other sciences are influenced by trends, issues, and values in society…for example, the rapid growth of clinical psychology was greatly influenced by the war-related surge in the demand for clinical services.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Studying Psychology: 7 Organizing Themes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46200" name="Text Box 120"/>
          <p:cNvSpPr txBox="1">
            <a:spLocks noChangeArrowheads="1"/>
          </p:cNvSpPr>
          <p:nvPr/>
        </p:nvSpPr>
        <p:spPr bwMode="auto">
          <a:xfrm>
            <a:off x="0" y="6573838"/>
            <a:ext cx="2635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3874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42" name="Group 38"/>
          <p:cNvGraphicFramePr>
            <a:graphicFrameLocks noGrp="1"/>
          </p:cNvGraphicFramePr>
          <p:nvPr/>
        </p:nvGraphicFramePr>
        <p:xfrm>
          <a:off x="0" y="762000"/>
          <a:ext cx="9144000" cy="4813299"/>
        </p:xfrm>
        <a:graphic>
          <a:graphicData uri="http://schemas.openxmlformats.org/drawingml/2006/table">
            <a:tbl>
              <a:tblPr/>
              <a:tblGrid>
                <a:gridCol w="2895600"/>
                <a:gridCol w="6248400"/>
              </a:tblGrid>
              <a:tr h="3095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Behavior: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8">
                <a:tc>
                  <a:txBody>
                    <a:bodyPr/>
                    <a:lstStyle/>
                    <a:p>
                      <a:pPr marL="4572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 Determined by multiple causes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Behavior is governed by a complex network of interacting factors…why will you make an A in psychology? Intelligence, study skills, memory, motivation?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4572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 Shaped by cultural heritage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Culture refers to the widely shared customs, beliefs, values, norms, institutions, and other products of a community that are transmitted socially across generations…cultural factors shape behavior and influence our interpretations of behavior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457200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 Influenced jointly by heredity and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Heredity and environment interact to mold behavior in complex ways…it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 not nature or nurture, but the impact of nurture on nature and nature on nurture.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 People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 experience of the world is highly subjective.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Motives and expectations influence people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 experiences…the scientific method is used to keep this from being a problem.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Studying Psychology: 7 Organizing Themes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0" y="6573838"/>
            <a:ext cx="2635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9393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457200" y="1635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sz="4000">
              <a:latin typeface="Berlin Sans FB" charset="0"/>
            </a:endParaRPr>
          </a:p>
        </p:txBody>
      </p:sp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457200" y="1714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800" b="1">
                <a:latin typeface="Berlin Sans FB" charset="0"/>
              </a:rPr>
              <a:t>Psychology’s Three Main Level of Analysis</a:t>
            </a:r>
            <a:endParaRPr lang="en-US" sz="2800" b="1">
              <a:solidFill>
                <a:srgbClr val="0000FF"/>
              </a:solidFill>
              <a:latin typeface="Berlin Sans FB" charset="0"/>
            </a:endParaRPr>
          </a:p>
        </p:txBody>
      </p:sp>
      <p:sp>
        <p:nvSpPr>
          <p:cNvPr id="28675" name="Rectangle 15"/>
          <p:cNvSpPr>
            <a:spLocks noChangeArrowheads="1"/>
          </p:cNvSpPr>
          <p:nvPr/>
        </p:nvSpPr>
        <p:spPr bwMode="auto">
          <a:xfrm>
            <a:off x="2743200" y="4419600"/>
            <a:ext cx="422116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</a:pPr>
            <a:r>
              <a:rPr lang="en-US" sz="2000" b="1">
                <a:latin typeface="Berlin Sans FB" charset="0"/>
                <a:cs typeface="Arial" charset="0"/>
              </a:rPr>
              <a:t>Social-cultural Influences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presence of others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cultural, societal, and family expectations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peer and other group influences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compelling models (such as media)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092450" y="3246438"/>
            <a:ext cx="276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2400" u="sng">
                <a:latin typeface="Berlin Sans FB" charset="0"/>
                <a:cs typeface="Arial" charset="0"/>
              </a:rPr>
              <a:t>Behavior or mental process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5487988" y="1063625"/>
            <a:ext cx="36560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</a:pPr>
            <a:r>
              <a:rPr lang="en-US" sz="2000" b="1">
                <a:latin typeface="Berlin Sans FB" charset="0"/>
                <a:cs typeface="Arial" charset="0"/>
              </a:rPr>
              <a:t>Psychological Influences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learned fears and other learnt expectations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emotional responses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cognitive processing and perceptual interpretations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28600" y="1063625"/>
            <a:ext cx="36560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</a:pPr>
            <a:r>
              <a:rPr lang="en-US" sz="2000" b="1">
                <a:latin typeface="Berlin Sans FB" charset="0"/>
                <a:cs typeface="Arial" charset="0"/>
              </a:rPr>
              <a:t>Biological influences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genetic predispositions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genetic mutations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natural selection of adaptive physiology and behaviors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000">
                <a:latin typeface="Berlin Sans FB" charset="0"/>
                <a:cs typeface="Arial" charset="0"/>
              </a:rPr>
              <a:t>genes responding to environment</a:t>
            </a:r>
          </a:p>
        </p:txBody>
      </p:sp>
      <p:sp>
        <p:nvSpPr>
          <p:cNvPr id="28679" name="Line 17"/>
          <p:cNvSpPr>
            <a:spLocks noChangeShapeType="1"/>
          </p:cNvSpPr>
          <p:nvPr/>
        </p:nvSpPr>
        <p:spPr bwMode="auto">
          <a:xfrm>
            <a:off x="533400" y="1285875"/>
            <a:ext cx="2768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20"/>
          <p:cNvSpPr>
            <a:spLocks noChangeShapeType="1"/>
          </p:cNvSpPr>
          <p:nvPr/>
        </p:nvSpPr>
        <p:spPr bwMode="auto">
          <a:xfrm>
            <a:off x="533400" y="5010150"/>
            <a:ext cx="2768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21"/>
          <p:cNvSpPr>
            <a:spLocks noChangeShapeType="1"/>
          </p:cNvSpPr>
          <p:nvPr/>
        </p:nvSpPr>
        <p:spPr bwMode="auto">
          <a:xfrm>
            <a:off x="533400" y="1285875"/>
            <a:ext cx="0" cy="13319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24"/>
          <p:cNvSpPr>
            <a:spLocks noChangeShapeType="1"/>
          </p:cNvSpPr>
          <p:nvPr/>
        </p:nvSpPr>
        <p:spPr bwMode="auto">
          <a:xfrm>
            <a:off x="8839200" y="1285875"/>
            <a:ext cx="0" cy="13319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47"/>
          <p:cNvSpPr>
            <a:spLocks noChangeShapeType="1"/>
          </p:cNvSpPr>
          <p:nvPr/>
        </p:nvSpPr>
        <p:spPr bwMode="auto">
          <a:xfrm>
            <a:off x="3302000" y="1285875"/>
            <a:ext cx="2768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48"/>
          <p:cNvSpPr>
            <a:spLocks noChangeShapeType="1"/>
          </p:cNvSpPr>
          <p:nvPr/>
        </p:nvSpPr>
        <p:spPr bwMode="auto">
          <a:xfrm>
            <a:off x="533400" y="2617788"/>
            <a:ext cx="0" cy="10604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49"/>
          <p:cNvSpPr>
            <a:spLocks noChangeShapeType="1"/>
          </p:cNvSpPr>
          <p:nvPr/>
        </p:nvSpPr>
        <p:spPr bwMode="auto">
          <a:xfrm>
            <a:off x="6070600" y="1285875"/>
            <a:ext cx="2768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52"/>
          <p:cNvSpPr>
            <a:spLocks noChangeShapeType="1"/>
          </p:cNvSpPr>
          <p:nvPr/>
        </p:nvSpPr>
        <p:spPr bwMode="auto">
          <a:xfrm>
            <a:off x="8839200" y="2617788"/>
            <a:ext cx="0" cy="10604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54"/>
          <p:cNvSpPr>
            <a:spLocks noChangeShapeType="1"/>
          </p:cNvSpPr>
          <p:nvPr/>
        </p:nvSpPr>
        <p:spPr bwMode="auto">
          <a:xfrm>
            <a:off x="533400" y="3678238"/>
            <a:ext cx="0" cy="13319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58"/>
          <p:cNvSpPr>
            <a:spLocks noChangeShapeType="1"/>
          </p:cNvSpPr>
          <p:nvPr/>
        </p:nvSpPr>
        <p:spPr bwMode="auto">
          <a:xfrm>
            <a:off x="8839200" y="3678238"/>
            <a:ext cx="0" cy="13319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60"/>
          <p:cNvSpPr>
            <a:spLocks noChangeShapeType="1"/>
          </p:cNvSpPr>
          <p:nvPr/>
        </p:nvSpPr>
        <p:spPr bwMode="auto">
          <a:xfrm>
            <a:off x="3125788" y="4446588"/>
            <a:ext cx="2830512" cy="444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AutoShape 65"/>
          <p:cNvSpPr>
            <a:spLocks noChangeArrowheads="1"/>
          </p:cNvSpPr>
          <p:nvPr/>
        </p:nvSpPr>
        <p:spPr bwMode="auto">
          <a:xfrm rot="10800000">
            <a:off x="6070600" y="3175000"/>
            <a:ext cx="381000" cy="415925"/>
          </a:xfrm>
          <a:custGeom>
            <a:avLst/>
            <a:gdLst>
              <a:gd name="T0" fmla="*/ 266806 w 21600"/>
              <a:gd name="T1" fmla="*/ 0 h 21600"/>
              <a:gd name="T2" fmla="*/ 266806 w 21600"/>
              <a:gd name="T3" fmla="*/ 234146 h 21600"/>
              <a:gd name="T4" fmla="*/ 57097 w 21600"/>
              <a:gd name="T5" fmla="*/ 415986 h 21600"/>
              <a:gd name="T6" fmla="*/ 381000 w 21600"/>
              <a:gd name="T7" fmla="*/ 11707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AutoShape 66"/>
          <p:cNvSpPr>
            <a:spLocks noChangeArrowheads="1"/>
          </p:cNvSpPr>
          <p:nvPr/>
        </p:nvSpPr>
        <p:spPr bwMode="auto">
          <a:xfrm rot="10800000" flipH="1">
            <a:off x="2536825" y="3175000"/>
            <a:ext cx="412750" cy="415925"/>
          </a:xfrm>
          <a:custGeom>
            <a:avLst/>
            <a:gdLst>
              <a:gd name="T0" fmla="*/ 289224 w 21600"/>
              <a:gd name="T1" fmla="*/ 0 h 21600"/>
              <a:gd name="T2" fmla="*/ 289224 w 21600"/>
              <a:gd name="T3" fmla="*/ 234146 h 21600"/>
              <a:gd name="T4" fmla="*/ 61895 w 21600"/>
              <a:gd name="T5" fmla="*/ 415986 h 21600"/>
              <a:gd name="T6" fmla="*/ 413014 w 21600"/>
              <a:gd name="T7" fmla="*/ 11707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AutoShape 68"/>
          <p:cNvSpPr>
            <a:spLocks noChangeArrowheads="1"/>
          </p:cNvSpPr>
          <p:nvPr/>
        </p:nvSpPr>
        <p:spPr bwMode="auto">
          <a:xfrm>
            <a:off x="4351338" y="39624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Berlin Sans FB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1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sz="4000">
              <a:latin typeface="Berlin Sans FB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143000" y="5257800"/>
            <a:ext cx="662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n-US" sz="2400">
                <a:latin typeface="Berlin Sans FB" charset="0"/>
                <a:cs typeface="Arial" charset="0"/>
              </a:rPr>
              <a:t>Maslow and Rogers emphasized current environmental influences on our growth potential and our needs for love and acceptance.  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n-US" sz="2400">
                <a:latin typeface="Berlin Sans FB" charset="0"/>
                <a:cs typeface="Arial" charset="0"/>
              </a:rPr>
              <a:t>Must be nurtured to achieve our full potential</a:t>
            </a:r>
          </a:p>
        </p:txBody>
      </p:sp>
      <p:pic>
        <p:nvPicPr>
          <p:cNvPr id="48133" name="Picture 13" descr="masl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"/>
          <a:stretch>
            <a:fillRect/>
          </a:stretch>
        </p:blipFill>
        <p:spPr bwMode="auto">
          <a:xfrm>
            <a:off x="0" y="5127625"/>
            <a:ext cx="11287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1" descr="pic_02_CarlRoger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181600"/>
            <a:ext cx="11826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http://3.bp.blogspot.com/_PVYp42EZHyA/S7fpcz-Wo_I/AAAAAAAAAVg/nu5HFOy4JXQ/s200/Picture+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0"/>
            <a:ext cx="57912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0" y="-73025"/>
            <a:ext cx="4038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/>
              <a:t>Maslow</a:t>
            </a:r>
            <a:r>
              <a:rPr lang="ja-JP" altLang="en-US" sz="2400" b="1"/>
              <a:t>’</a:t>
            </a:r>
            <a:r>
              <a:rPr lang="en-US" sz="2400" b="1"/>
              <a:t>s </a:t>
            </a:r>
          </a:p>
          <a:p>
            <a:pPr algn="ctr"/>
            <a:r>
              <a:rPr lang="en-US" sz="4400" b="1"/>
              <a:t>Hierarchy </a:t>
            </a:r>
          </a:p>
          <a:p>
            <a:pPr algn="ctr"/>
            <a:r>
              <a:rPr lang="en-US" sz="6600" b="1"/>
              <a:t>of Needs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-7938" y="6573838"/>
            <a:ext cx="263526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3341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Putting the Psyche (mind) Back in Psychology: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The Return of Cognition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0" y="6573838"/>
            <a:ext cx="2635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14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85750" y="1066800"/>
            <a:ext cx="88392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Aft>
                <a:spcPct val="30000"/>
              </a:spcAft>
              <a:buFontTx/>
              <a:buChar char="•"/>
            </a:pPr>
            <a:r>
              <a:rPr lang="en-US" sz="2000"/>
              <a:t>Cognitive psychology is the most popular school of psychology today.  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sz="2000"/>
              <a:t>Focus on our thinking patterns -- how we process  information and the </a:t>
            </a:r>
            <a:r>
              <a:rPr lang="ja-JP" altLang="en-US" sz="2000"/>
              <a:t>‘</a:t>
            </a:r>
            <a:r>
              <a:rPr lang="en-US" sz="2000"/>
              <a:t>schemas</a:t>
            </a:r>
            <a:r>
              <a:rPr lang="ja-JP" altLang="en-US" sz="2000"/>
              <a:t>’</a:t>
            </a:r>
            <a:r>
              <a:rPr lang="en-US" sz="2000"/>
              <a:t> we form (Piaget).  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sz="2000"/>
              <a:t> If you break up with your significant other and go into a great depression, the cognitive therapist would say that you have learned somewhere before that you should act depressed when you end a relationship </a:t>
            </a:r>
            <a:r>
              <a:rPr lang="en-US" sz="2000">
                <a:sym typeface="Wingdings" charset="0"/>
              </a:rPr>
              <a:t> </a:t>
            </a:r>
            <a:r>
              <a:rPr lang="en-US" sz="2000"/>
              <a:t>you have a schema for a breakup.  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sz="2000"/>
              <a:t>They would focus on changing your schema to get you out of the funk.  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 sz="2000"/>
              <a:t>They might say things like "there are other fish in the sea" or "you will find somebody better". 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 sz="2000"/>
              <a:t>If they can change the way you view a situation (your schema) then they help you function more efficiently in society.  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sz="2000"/>
              <a:t>If you think about it, we are all cognitive therapists.  We all give advice to our friends by trying to change their perspective of a dire situation. </a:t>
            </a:r>
          </a:p>
        </p:txBody>
      </p:sp>
    </p:spTree>
    <p:extLst>
      <p:ext uri="{BB962C8B-B14F-4D97-AF65-F5344CB8AC3E}">
        <p14:creationId xmlns:p14="http://schemas.microsoft.com/office/powerpoint/2010/main" val="314466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1154113"/>
            <a:ext cx="91440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2575" indent="-282575">
              <a:spcAft>
                <a:spcPct val="25000"/>
              </a:spcAft>
            </a:pPr>
            <a:r>
              <a:rPr lang="en-US" sz="2800" b="1">
                <a:latin typeface="Berlin Sans FB" charset="0"/>
                <a:cs typeface="Arial" charset="0"/>
              </a:rPr>
              <a:t>Cognitive School:</a:t>
            </a:r>
          </a:p>
          <a:p>
            <a:pPr marL="849313" lvl="1" indent="-168275">
              <a:spcAft>
                <a:spcPct val="25000"/>
              </a:spcAft>
              <a:buFontTx/>
              <a:buChar char="•"/>
            </a:pPr>
            <a:r>
              <a:rPr lang="en-US" sz="2400">
                <a:latin typeface="Berlin Sans FB" charset="0"/>
                <a:cs typeface="Arial" charset="0"/>
              </a:rPr>
              <a:t>Concentrate on thinking, knowing, remembering</a:t>
            </a:r>
          </a:p>
          <a:p>
            <a:pPr marL="849313" lvl="1" indent="-168275">
              <a:spcAft>
                <a:spcPct val="25000"/>
              </a:spcAft>
              <a:buFontTx/>
              <a:buChar char="•"/>
            </a:pPr>
            <a:r>
              <a:rPr lang="en-US" sz="2400">
                <a:latin typeface="Berlin Sans FB" charset="0"/>
                <a:cs typeface="Arial" charset="0"/>
              </a:rPr>
              <a:t>1950</a:t>
            </a:r>
            <a:r>
              <a:rPr lang="ja-JP" altLang="en-US" sz="2400">
                <a:latin typeface="Berlin Sans FB" charset="0"/>
                <a:cs typeface="Arial" charset="0"/>
              </a:rPr>
              <a:t>’</a:t>
            </a:r>
            <a:r>
              <a:rPr lang="en-US" sz="2400">
                <a:latin typeface="Berlin Sans FB" charset="0"/>
                <a:cs typeface="Arial" charset="0"/>
              </a:rPr>
              <a:t>s and 60</a:t>
            </a:r>
            <a:r>
              <a:rPr lang="ja-JP" altLang="en-US" sz="2400">
                <a:latin typeface="Berlin Sans FB" charset="0"/>
                <a:cs typeface="Arial" charset="0"/>
              </a:rPr>
              <a:t>’</a:t>
            </a:r>
            <a:r>
              <a:rPr lang="en-US" sz="2400">
                <a:latin typeface="Berlin Sans FB" charset="0"/>
                <a:cs typeface="Arial" charset="0"/>
              </a:rPr>
              <a:t>s– Piaget (children</a:t>
            </a:r>
            <a:r>
              <a:rPr lang="ja-JP" altLang="en-US" sz="2400">
                <a:latin typeface="Berlin Sans FB" charset="0"/>
                <a:cs typeface="Arial" charset="0"/>
              </a:rPr>
              <a:t>’</a:t>
            </a:r>
            <a:r>
              <a:rPr lang="en-US" sz="2400">
                <a:latin typeface="Berlin Sans FB" charset="0"/>
                <a:cs typeface="Arial" charset="0"/>
              </a:rPr>
              <a:t>s cognition) Chomsky (language), and Simon (Artificial intelligence, problem solving/cognition)</a:t>
            </a:r>
          </a:p>
          <a:p>
            <a:pPr marL="849313" lvl="1" indent="-168275">
              <a:spcAft>
                <a:spcPct val="25000"/>
              </a:spcAft>
              <a:buFontTx/>
              <a:buChar char="•"/>
            </a:pPr>
            <a:r>
              <a:rPr lang="en-US" sz="2400">
                <a:latin typeface="Berlin Sans FB" charset="0"/>
                <a:cs typeface="Arial" charset="0"/>
              </a:rPr>
              <a:t>How and why do you know what you know</a:t>
            </a:r>
          </a:p>
          <a:p>
            <a:pPr marL="849313" lvl="1" indent="-168275">
              <a:spcAft>
                <a:spcPct val="25000"/>
              </a:spcAft>
              <a:buFontTx/>
              <a:buChar char="•"/>
            </a:pPr>
            <a:r>
              <a:rPr lang="en-US" sz="2400">
                <a:latin typeface="Berlin Sans FB" charset="0"/>
                <a:cs typeface="Arial" charset="0"/>
              </a:rPr>
              <a:t>Jean Piaget- </a:t>
            </a:r>
            <a:r>
              <a:rPr lang="ja-JP" altLang="en-US" sz="2400">
                <a:latin typeface="Berlin Sans FB" charset="0"/>
                <a:cs typeface="Arial" charset="0"/>
              </a:rPr>
              <a:t>“</a:t>
            </a:r>
            <a:r>
              <a:rPr lang="en-US" sz="2400">
                <a:latin typeface="Berlin Sans FB" charset="0"/>
                <a:cs typeface="Arial" charset="0"/>
              </a:rPr>
              <a:t>schemas</a:t>
            </a:r>
            <a:r>
              <a:rPr lang="ja-JP" altLang="en-US" sz="2400">
                <a:latin typeface="Berlin Sans FB" charset="0"/>
                <a:cs typeface="Arial" charset="0"/>
              </a:rPr>
              <a:t>”</a:t>
            </a:r>
            <a:r>
              <a:rPr lang="en-US" sz="2400">
                <a:latin typeface="Berlin Sans FB" charset="0"/>
                <a:cs typeface="Arial" charset="0"/>
              </a:rPr>
              <a:t>, a way to view the world</a:t>
            </a:r>
          </a:p>
          <a:p>
            <a:pPr marL="1322388" lvl="2" indent="-228600">
              <a:spcAft>
                <a:spcPct val="25000"/>
              </a:spcAft>
              <a:buFontTx/>
              <a:buChar char="•"/>
            </a:pPr>
            <a:r>
              <a:rPr lang="en-US" sz="2400">
                <a:latin typeface="Berlin Sans FB" charset="0"/>
                <a:cs typeface="Arial" charset="0"/>
              </a:rPr>
              <a:t>encounter new and novel situations, we can </a:t>
            </a:r>
            <a:r>
              <a:rPr lang="ja-JP" altLang="en-US" sz="2400">
                <a:latin typeface="Berlin Sans FB" charset="0"/>
                <a:cs typeface="Arial" charset="0"/>
              </a:rPr>
              <a:t>“</a:t>
            </a:r>
            <a:r>
              <a:rPr lang="en-US" sz="2400">
                <a:latin typeface="Berlin Sans FB" charset="0"/>
                <a:cs typeface="Arial" charset="0"/>
              </a:rPr>
              <a:t>assimilate</a:t>
            </a:r>
            <a:r>
              <a:rPr lang="ja-JP" altLang="en-US" sz="2400">
                <a:latin typeface="Berlin Sans FB" charset="0"/>
                <a:cs typeface="Arial" charset="0"/>
              </a:rPr>
              <a:t>”</a:t>
            </a:r>
            <a:r>
              <a:rPr lang="en-US" sz="2400">
                <a:latin typeface="Berlin Sans FB" charset="0"/>
                <a:cs typeface="Arial" charset="0"/>
              </a:rPr>
              <a:t> (if its close) </a:t>
            </a:r>
          </a:p>
          <a:p>
            <a:pPr marL="1322388" lvl="2" indent="-228600">
              <a:spcAft>
                <a:spcPct val="25000"/>
              </a:spcAft>
              <a:buFontTx/>
              <a:buChar char="•"/>
            </a:pPr>
            <a:r>
              <a:rPr lang="en-US" sz="2400">
                <a:latin typeface="Berlin Sans FB" charset="0"/>
                <a:cs typeface="Arial" charset="0"/>
              </a:rPr>
              <a:t>or we can </a:t>
            </a:r>
            <a:r>
              <a:rPr lang="ja-JP" altLang="en-US" sz="2400">
                <a:latin typeface="Berlin Sans FB" charset="0"/>
                <a:cs typeface="Arial" charset="0"/>
              </a:rPr>
              <a:t>“</a:t>
            </a:r>
            <a:r>
              <a:rPr lang="en-US" sz="2400">
                <a:latin typeface="Berlin Sans FB" charset="0"/>
                <a:cs typeface="Arial" charset="0"/>
              </a:rPr>
              <a:t>accommodate</a:t>
            </a:r>
            <a:r>
              <a:rPr lang="ja-JP" altLang="en-US" sz="2400">
                <a:latin typeface="Berlin Sans FB" charset="0"/>
                <a:cs typeface="Arial" charset="0"/>
              </a:rPr>
              <a:t>”</a:t>
            </a:r>
            <a:r>
              <a:rPr lang="en-US" sz="2400">
                <a:latin typeface="Berlin Sans FB" charset="0"/>
                <a:cs typeface="Arial" charset="0"/>
              </a:rPr>
              <a:t> if we need to change our existing schemas </a:t>
            </a:r>
          </a:p>
          <a:p>
            <a:pPr marL="849313" lvl="1" indent="-168275">
              <a:spcAft>
                <a:spcPct val="25000"/>
              </a:spcAft>
              <a:buFontTx/>
              <a:buChar char="•"/>
            </a:pPr>
            <a:r>
              <a:rPr lang="en-US" sz="2400">
                <a:latin typeface="Berlin Sans FB" charset="0"/>
              </a:rPr>
              <a:t>Some researchers argue that cognitive psychology is now the dominant perspective in psychology.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Putting the Psyche (mind) Back in Psychology: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The Return of Cognition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6573838"/>
            <a:ext cx="2635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7958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Biological Psychology: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The Biological Basis of Behavior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Biological perspective - behavior explained in terms of physiological processes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/>
              <a:t>James Olds </a:t>
            </a:r>
            <a:r>
              <a:rPr lang="en-US" sz="3200"/>
              <a:t>(1956)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Electrical stimulation of the brain evokes emotional responses in animals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/>
              <a:t>Roger Sperry</a:t>
            </a:r>
            <a:r>
              <a:rPr lang="en-US" sz="3200"/>
              <a:t> (1981)</a:t>
            </a:r>
          </a:p>
        </p:txBody>
      </p:sp>
      <p:pic>
        <p:nvPicPr>
          <p:cNvPr id="45063" name="Picture 7" descr="H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981450"/>
            <a:ext cx="6019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Left and right brain hemisphere specialization: each handle different types of mental tasks.</a:t>
            </a:r>
          </a:p>
        </p:txBody>
      </p:sp>
      <p:pic>
        <p:nvPicPr>
          <p:cNvPr id="45065" name="Picture 9" descr="H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7086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-7938" y="6573838"/>
            <a:ext cx="263526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8652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77083 -1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2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 txBox="1">
            <a:spLocks noChangeArrowheads="1"/>
          </p:cNvSpPr>
          <p:nvPr/>
        </p:nvSpPr>
        <p:spPr bwMode="auto">
          <a:xfrm>
            <a:off x="457200" y="269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000">
                <a:latin typeface="Berlin Sans FB" charset="0"/>
              </a:rPr>
              <a:t>Psychology Today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52550"/>
            <a:ext cx="8229600" cy="2667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Berlin Sans FB" pitchFamily="34" charset="0"/>
              </a:rPr>
              <a:t>We define </a:t>
            </a:r>
            <a:r>
              <a:rPr lang="en-US" u="sng" dirty="0" smtClean="0">
                <a:latin typeface="Berlin Sans FB" pitchFamily="34" charset="0"/>
              </a:rPr>
              <a:t>psychology</a:t>
            </a:r>
            <a:r>
              <a:rPr lang="en-US" dirty="0" smtClean="0">
                <a:latin typeface="Berlin Sans FB" pitchFamily="34" charset="0"/>
              </a:rPr>
              <a:t> as the scientific study of behavior (what we do) and mental processes (inner thoughts and feelings).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Berlin Sans FB" pitchFamily="34" charset="0"/>
              </a:rPr>
              <a:t>A much more eclectic approach to studying the human mind and behavior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en-US" dirty="0">
              <a:latin typeface="Berlin Sans FB" pitchFamily="34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Berlin Sans FB" pitchFamily="34" charset="0"/>
              </a:rPr>
              <a:t>Contemporary schools of thought (7 schools):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4044950"/>
            <a:ext cx="8229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2400">
                <a:latin typeface="Berlin Sans FB" charset="0"/>
              </a:rPr>
              <a:t>Biopsychology (organic causes, brain, biochemistry)</a:t>
            </a:r>
          </a:p>
          <a:p>
            <a:pPr>
              <a:buFont typeface="Arial" charset="0"/>
              <a:buAutoNum type="arabicPeriod"/>
            </a:pPr>
            <a:r>
              <a:rPr lang="en-US" sz="2400">
                <a:latin typeface="Berlin Sans FB" charset="0"/>
              </a:rPr>
              <a:t>Evolutionary Perspective (Darwin stuff)</a:t>
            </a:r>
          </a:p>
          <a:p>
            <a:pPr>
              <a:buFont typeface="Arial" charset="0"/>
              <a:buAutoNum type="arabicPeriod"/>
            </a:pPr>
            <a:r>
              <a:rPr lang="en-US" sz="2400">
                <a:latin typeface="Berlin Sans FB" charset="0"/>
              </a:rPr>
              <a:t>Psychodynamic (unconscious mind)</a:t>
            </a:r>
          </a:p>
          <a:p>
            <a:pPr>
              <a:buFont typeface="Arial" charset="0"/>
              <a:buAutoNum type="arabicPeriod"/>
            </a:pPr>
            <a:r>
              <a:rPr lang="en-US" sz="2400">
                <a:latin typeface="Berlin Sans FB" charset="0"/>
              </a:rPr>
              <a:t>Behavioral (what we can see)</a:t>
            </a:r>
          </a:p>
          <a:p>
            <a:pPr>
              <a:buFont typeface="Arial" charset="0"/>
              <a:buAutoNum type="arabicPeriod"/>
            </a:pPr>
            <a:r>
              <a:rPr lang="en-US" sz="2400">
                <a:latin typeface="Berlin Sans FB" charset="0"/>
              </a:rPr>
              <a:t>Humanist (free will)</a:t>
            </a:r>
          </a:p>
          <a:p>
            <a:pPr>
              <a:buFont typeface="Arial" charset="0"/>
              <a:buAutoNum type="arabicPeriod"/>
            </a:pPr>
            <a:r>
              <a:rPr lang="en-US" sz="2400">
                <a:latin typeface="Berlin Sans FB" charset="0"/>
              </a:rPr>
              <a:t>Cognitive (how we think about ourselves and the world)</a:t>
            </a:r>
          </a:p>
          <a:p>
            <a:pPr>
              <a:buFont typeface="Arial" charset="0"/>
              <a:buAutoNum type="arabicPeriod"/>
            </a:pPr>
            <a:r>
              <a:rPr lang="en-US" sz="2400">
                <a:latin typeface="Berlin Sans FB" charset="0"/>
              </a:rPr>
              <a:t>Social-Cultural (behavior is dictated by your culture)</a:t>
            </a:r>
          </a:p>
        </p:txBody>
      </p:sp>
    </p:spTree>
    <p:extLst>
      <p:ext uri="{BB962C8B-B14F-4D97-AF65-F5344CB8AC3E}">
        <p14:creationId xmlns:p14="http://schemas.microsoft.com/office/powerpoint/2010/main" val="122690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000">
                <a:latin typeface="Berlin Sans FB" charset="0"/>
              </a:rPr>
              <a:t>Contemporary Psychology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609600" indent="-609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2500" b="1">
                <a:solidFill>
                  <a:schemeClr val="tx2"/>
                </a:solidFill>
                <a:latin typeface="Arial" charset="0"/>
                <a:cs typeface="ＭＳ Ｐゴシック" charset="0"/>
              </a:rPr>
              <a:t>Psychology’s 1st Big Debate</a:t>
            </a:r>
          </a:p>
          <a:p>
            <a:pPr algn="ctr">
              <a:buFont typeface="Wingdings" charset="0"/>
              <a:buNone/>
            </a:pPr>
            <a:r>
              <a:rPr lang="en-US" sz="4400" b="1">
                <a:solidFill>
                  <a:srgbClr val="000066"/>
                </a:solidFill>
                <a:latin typeface="Berlin Sans FB" charset="0"/>
              </a:rPr>
              <a:t>Nature versus Nurture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3352800"/>
            <a:ext cx="396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200">
                <a:latin typeface="Berlin Sans FB" charset="0"/>
                <a:cs typeface="Arial" charset="0"/>
              </a:rPr>
              <a:t>Often studies involve identical (monozygotic) twins who were separated at birth.  Accounts for nature variables so any differences must be from nurture</a:t>
            </a:r>
          </a:p>
        </p:txBody>
      </p:sp>
      <p:pic>
        <p:nvPicPr>
          <p:cNvPr id="25607" name="Picture 7" descr="http://blog.melchua.com/wp-content/uploads/2012/01/nature-vs-nur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71875"/>
            <a:ext cx="4648200" cy="328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209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/>
              <a:t>How much of our thinking &amp; behavior is due to biological influences (nature) &amp; what role does the environment play (nurture)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6573838"/>
            <a:ext cx="6445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16, 17</a:t>
            </a:r>
          </a:p>
        </p:txBody>
      </p:sp>
    </p:spTree>
    <p:extLst>
      <p:ext uri="{BB962C8B-B14F-4D97-AF65-F5344CB8AC3E}">
        <p14:creationId xmlns:p14="http://schemas.microsoft.com/office/powerpoint/2010/main" val="332987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772400" cy="2911475"/>
          </a:xfrm>
        </p:spPr>
        <p:txBody>
          <a:bodyPr/>
          <a:lstStyle/>
          <a:p>
            <a:r>
              <a:rPr lang="en-US" dirty="0"/>
              <a:t>How much of who we are and how we behave will change over our lifetime?</a:t>
            </a:r>
          </a:p>
          <a:p>
            <a:pPr lvl="1"/>
            <a:r>
              <a:rPr lang="en-US" dirty="0"/>
              <a:t>Baby temperament a predictor of personality?</a:t>
            </a:r>
          </a:p>
          <a:p>
            <a:pPr lvl="1"/>
            <a:r>
              <a:rPr lang="en-US" dirty="0"/>
              <a:t>Likes and dislikes, ways of thinking</a:t>
            </a:r>
          </a:p>
          <a:p>
            <a:pPr lvl="1"/>
            <a:r>
              <a:rPr lang="en-US" dirty="0"/>
              <a:t>Are you going to become your parents???</a:t>
            </a: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anchor="ctr">
            <a:normAutofit fontScale="90000"/>
          </a:bodyPr>
          <a:lstStyle/>
          <a:p>
            <a:pPr>
              <a:buFont typeface="Wingdings" charset="0"/>
              <a:buNone/>
            </a:pPr>
            <a:r>
              <a:rPr lang="en-US" sz="2500" dirty="0"/>
              <a:t>Psychology’s 2nd Big Debate</a:t>
            </a:r>
            <a:br>
              <a:rPr lang="en-US" sz="2500" dirty="0"/>
            </a:br>
            <a:r>
              <a:rPr lang="en-US" sz="4400" dirty="0">
                <a:solidFill>
                  <a:srgbClr val="000066"/>
                </a:solidFill>
                <a:latin typeface="Berlin Sans FB" charset="0"/>
                <a:cs typeface="Arial" charset="0"/>
              </a:rPr>
              <a:t>Stability versus Change</a:t>
            </a:r>
          </a:p>
        </p:txBody>
      </p:sp>
      <p:pic>
        <p:nvPicPr>
          <p:cNvPr id="26629" name="Picture 5" descr="change-vs-stability-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4452" r="8800" b="13873"/>
          <a:stretch>
            <a:fillRect/>
          </a:stretch>
        </p:blipFill>
        <p:spPr bwMode="auto">
          <a:xfrm>
            <a:off x="2514600" y="4268788"/>
            <a:ext cx="4343400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6573838"/>
            <a:ext cx="6445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16, 17</a:t>
            </a:r>
          </a:p>
        </p:txBody>
      </p:sp>
    </p:spTree>
    <p:extLst>
      <p:ext uri="{BB962C8B-B14F-4D97-AF65-F5344CB8AC3E}">
        <p14:creationId xmlns:p14="http://schemas.microsoft.com/office/powerpoint/2010/main" val="212232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2312988"/>
          </a:xfrm>
        </p:spPr>
        <p:txBody>
          <a:bodyPr>
            <a:normAutofit lnSpcReduction="10000"/>
          </a:bodyPr>
          <a:lstStyle/>
          <a:p>
            <a:r>
              <a:rPr lang="en-US"/>
              <a:t>Is development a continuous process or does it occur in distinct stages?</a:t>
            </a:r>
          </a:p>
          <a:p>
            <a:pPr lvl="1"/>
            <a:r>
              <a:rPr lang="en-US"/>
              <a:t>We will study stage theorists of social (Erickson), cognitive (Piaget), and moral (Kohlberg) development</a:t>
            </a: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>
              <a:buFont typeface="Wingdings" charset="0"/>
              <a:buNone/>
            </a:pPr>
            <a:r>
              <a:rPr lang="en-US" sz="2500"/>
              <a:t>Psychology’s 3rd Big Debate</a:t>
            </a:r>
            <a:br>
              <a:rPr lang="en-US" sz="2500"/>
            </a:br>
            <a:r>
              <a:rPr lang="en-US" sz="4400">
                <a:solidFill>
                  <a:srgbClr val="000066"/>
                </a:solidFill>
                <a:latin typeface="Berlin Sans FB" charset="0"/>
                <a:cs typeface="Arial" charset="0"/>
              </a:rPr>
              <a:t>Continuity versus Stages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6573838"/>
            <a:ext cx="6445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16, 17</a:t>
            </a:r>
          </a:p>
        </p:txBody>
      </p:sp>
    </p:spTree>
    <p:extLst>
      <p:ext uri="{BB962C8B-B14F-4D97-AF65-F5344CB8AC3E}">
        <p14:creationId xmlns:p14="http://schemas.microsoft.com/office/powerpoint/2010/main" val="245937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845</Words>
  <Application>Microsoft Macintosh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 1. Notes Psychology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Psychology’s 2nd Big Debate Stability versus Change</vt:lpstr>
      <vt:lpstr>Psychology’s 3rd Big Debate Continuity versus Stages</vt:lpstr>
      <vt:lpstr>PowerPoint Presentation</vt:lpstr>
      <vt:lpstr>PowerPoint Presentation</vt:lpstr>
      <vt:lpstr>PowerPoint Presentation</vt:lpstr>
    </vt:vector>
  </TitlesOfParts>
  <Company>Chatham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1. Notes Psychology (continued)</dc:title>
  <dc:creator>CCS User</dc:creator>
  <cp:lastModifiedBy>CCS User</cp:lastModifiedBy>
  <cp:revision>1</cp:revision>
  <dcterms:created xsi:type="dcterms:W3CDTF">2015-01-26T15:26:29Z</dcterms:created>
  <dcterms:modified xsi:type="dcterms:W3CDTF">2015-01-26T15:36:18Z</dcterms:modified>
</cp:coreProperties>
</file>