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201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B409E4-7E6B-B544-8A8D-47120D23C2A1}" type="datetimeFigureOut">
              <a:rPr lang="en-US" smtClean="0"/>
              <a:t>3/2/15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1A9FA2-BA28-0944-B90E-0167BE173EE5}" type="slidenum">
              <a:rPr lang="en-US" smtClean="0"/>
              <a:t>‹#›</a:t>
            </a:fld>
            <a:endParaRPr lang="en-US"/>
          </a:p>
        </p:txBody>
      </p:sp>
    </p:spTree>
    <p:extLst>
      <p:ext uri="{BB962C8B-B14F-4D97-AF65-F5344CB8AC3E}">
        <p14:creationId xmlns:p14="http://schemas.microsoft.com/office/powerpoint/2010/main" val="19811325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28AF00C-8F5E-CD41-A21B-EE996EB4ABE9}" type="slidenum">
              <a:rPr lang="en-US" sz="1200">
                <a:latin typeface="Berlin Sans FB" charset="0"/>
              </a:rPr>
              <a:pPr eaLnBrk="1" hangingPunct="1"/>
              <a:t>2</a:t>
            </a:fld>
            <a:endParaRPr lang="en-US" sz="1200">
              <a:latin typeface="Berlin Sans FB" charset="0"/>
            </a:endParaRPr>
          </a:p>
        </p:txBody>
      </p:sp>
      <p:sp>
        <p:nvSpPr>
          <p:cNvPr id="23555" name="Rectangle 2"/>
          <p:cNvSpPr>
            <a:spLocks noGrp="1" noRot="1" noChangeAspect="1" noChangeArrowheads="1" noTextEdit="1"/>
          </p:cNvSpPr>
          <p:nvPr>
            <p:ph type="sldImg"/>
          </p:nvPr>
        </p:nvSpPr>
        <p:spPr>
          <a:xfrm>
            <a:off x="1141413" y="684213"/>
            <a:ext cx="4576762" cy="3432175"/>
          </a:xfrm>
          <a:ln/>
        </p:spPr>
      </p:sp>
      <p:sp>
        <p:nvSpPr>
          <p:cNvPr id="23556"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b="1">
              <a:latin typeface="Berlin Sans FB"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CB3685D-D51E-8449-99B1-B219A8612936}" type="slidenum">
              <a:rPr lang="en-US" sz="1200">
                <a:latin typeface="Berlin Sans FB" charset="0"/>
              </a:rPr>
              <a:pPr eaLnBrk="1" hangingPunct="1"/>
              <a:t>11</a:t>
            </a:fld>
            <a:endParaRPr lang="en-US" sz="1200">
              <a:latin typeface="Berlin Sans FB" charset="0"/>
            </a:endParaRPr>
          </a:p>
        </p:txBody>
      </p:sp>
      <p:sp>
        <p:nvSpPr>
          <p:cNvPr id="44035" name="Rectangle 2"/>
          <p:cNvSpPr>
            <a:spLocks noGrp="1" noRot="1" noChangeAspect="1" noChangeArrowheads="1" noTextEdit="1"/>
          </p:cNvSpPr>
          <p:nvPr>
            <p:ph type="sldImg"/>
          </p:nvPr>
        </p:nvSpPr>
        <p:spPr>
          <a:xfrm>
            <a:off x="1141413" y="684213"/>
            <a:ext cx="4576762" cy="3432175"/>
          </a:xfrm>
          <a:ln/>
        </p:spPr>
      </p:sp>
      <p:sp>
        <p:nvSpPr>
          <p:cNvPr id="44036"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b="1">
              <a:latin typeface="Berlin Sans FB"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501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BAE395A-32C4-A949-97E2-538CF86A5F2E}" type="slidenum">
              <a:rPr lang="en-US" sz="1200">
                <a:latin typeface="Berlin Sans FB" charset="0"/>
              </a:rPr>
              <a:pPr eaLnBrk="1" hangingPunct="1"/>
              <a:t>12</a:t>
            </a:fld>
            <a:endParaRPr lang="en-US" sz="1200">
              <a:latin typeface="Berlin Sans FB" charset="0"/>
            </a:endParaRPr>
          </a:p>
        </p:txBody>
      </p:sp>
      <p:sp>
        <p:nvSpPr>
          <p:cNvPr id="50179" name="Rectangle 2"/>
          <p:cNvSpPr>
            <a:spLocks noGrp="1" noRot="1" noChangeAspect="1" noChangeArrowheads="1" noTextEdit="1"/>
          </p:cNvSpPr>
          <p:nvPr>
            <p:ph type="sldImg"/>
          </p:nvPr>
        </p:nvSpPr>
        <p:spPr>
          <a:xfrm>
            <a:off x="1141413" y="684213"/>
            <a:ext cx="4576762" cy="3432175"/>
          </a:xfrm>
          <a:ln/>
        </p:spPr>
      </p:sp>
      <p:sp>
        <p:nvSpPr>
          <p:cNvPr id="50180"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Berlin Sans FB" charset="0"/>
              </a:rPr>
              <a:t>OBJECTIVE 9-3</a:t>
            </a:r>
            <a:r>
              <a:rPr lang="en-US" b="1">
                <a:latin typeface="Berlin Sans FB" charset="0"/>
                <a:cs typeface="Arial" charset="0"/>
              </a:rPr>
              <a:t>| Explain why we have few memories of experiences during our first three years of life.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8DB2B27-D54C-724F-9757-778F6D6EDB8B}" type="slidenum">
              <a:rPr lang="en-US" sz="1200">
                <a:latin typeface="Berlin Sans FB" charset="0"/>
              </a:rPr>
              <a:pPr eaLnBrk="1" hangingPunct="1"/>
              <a:t>13</a:t>
            </a:fld>
            <a:endParaRPr lang="en-US" sz="1200">
              <a:latin typeface="Berlin Sans FB" charset="0"/>
            </a:endParaRPr>
          </a:p>
        </p:txBody>
      </p:sp>
      <p:sp>
        <p:nvSpPr>
          <p:cNvPr id="52227" name="Rectangle 2"/>
          <p:cNvSpPr>
            <a:spLocks noGrp="1" noRot="1" noChangeAspect="1" noChangeArrowheads="1" noTextEdit="1"/>
          </p:cNvSpPr>
          <p:nvPr>
            <p:ph type="sldImg"/>
          </p:nvPr>
        </p:nvSpPr>
        <p:spPr>
          <a:xfrm>
            <a:off x="1141413" y="684213"/>
            <a:ext cx="4576762" cy="3432175"/>
          </a:xfrm>
          <a:ln/>
        </p:spPr>
      </p:sp>
      <p:sp>
        <p:nvSpPr>
          <p:cNvPr id="52228"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b="1">
              <a:latin typeface="Berlin Sans FB"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71B645F-36C6-D64F-9C43-88AAE93B7470}" type="slidenum">
              <a:rPr lang="en-US" sz="1200">
                <a:latin typeface="Berlin Sans FB" charset="0"/>
              </a:rPr>
              <a:pPr eaLnBrk="1" hangingPunct="1"/>
              <a:t>3</a:t>
            </a:fld>
            <a:endParaRPr lang="en-US" sz="1200">
              <a:latin typeface="Berlin Sans FB" charset="0"/>
            </a:endParaRPr>
          </a:p>
        </p:txBody>
      </p:sp>
      <p:sp>
        <p:nvSpPr>
          <p:cNvPr id="25603" name="Rectangle 2"/>
          <p:cNvSpPr>
            <a:spLocks noGrp="1" noRot="1" noChangeAspect="1" noChangeArrowheads="1" noTextEdit="1"/>
          </p:cNvSpPr>
          <p:nvPr>
            <p:ph type="sldImg"/>
          </p:nvPr>
        </p:nvSpPr>
        <p:spPr>
          <a:xfrm>
            <a:off x="1141413" y="684213"/>
            <a:ext cx="4576762" cy="3432175"/>
          </a:xfrm>
          <a:ln/>
        </p:spPr>
      </p:sp>
      <p:sp>
        <p:nvSpPr>
          <p:cNvPr id="25604"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Berlin Sans FB" charset="0"/>
              </a:rPr>
              <a:t>OBJECTIVE 8-2</a:t>
            </a:r>
            <a:r>
              <a:rPr lang="en-US" b="1">
                <a:latin typeface="Berlin Sans FB" charset="0"/>
                <a:cs typeface="Arial" charset="0"/>
              </a:rPr>
              <a:t>| Describe the union of sperm and egg at conception.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D4F73E8-9C05-B740-8701-B87ECA8C56D1}" type="slidenum">
              <a:rPr lang="en-US" sz="1200">
                <a:latin typeface="Berlin Sans FB" charset="0"/>
              </a:rPr>
              <a:pPr eaLnBrk="1" hangingPunct="1"/>
              <a:t>4</a:t>
            </a:fld>
            <a:endParaRPr lang="en-US" sz="1200">
              <a:latin typeface="Berlin Sans FB" charset="0"/>
            </a:endParaRPr>
          </a:p>
        </p:txBody>
      </p:sp>
      <p:sp>
        <p:nvSpPr>
          <p:cNvPr id="27651" name="Rectangle 2"/>
          <p:cNvSpPr>
            <a:spLocks noGrp="1" noRot="1" noChangeAspect="1" noChangeArrowheads="1" noTextEdit="1"/>
          </p:cNvSpPr>
          <p:nvPr>
            <p:ph type="sldImg"/>
          </p:nvPr>
        </p:nvSpPr>
        <p:spPr>
          <a:xfrm>
            <a:off x="1141413" y="684213"/>
            <a:ext cx="4576762" cy="3432175"/>
          </a:xfrm>
          <a:ln/>
        </p:spPr>
      </p:sp>
      <p:sp>
        <p:nvSpPr>
          <p:cNvPr id="27652"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Berlin Sans FB" charset="0"/>
              </a:rPr>
              <a:t>OBJECTIVE 8-3</a:t>
            </a:r>
            <a:r>
              <a:rPr lang="en-US" b="1">
                <a:latin typeface="Berlin Sans FB" charset="0"/>
                <a:cs typeface="Arial" charset="0"/>
              </a:rPr>
              <a:t>| Define </a:t>
            </a:r>
            <a:r>
              <a:rPr lang="en-US" b="1" i="1">
                <a:latin typeface="Berlin Sans FB" charset="0"/>
                <a:cs typeface="Arial" charset="0"/>
              </a:rPr>
              <a:t>zygote</a:t>
            </a:r>
            <a:r>
              <a:rPr lang="en-US" b="1">
                <a:latin typeface="Berlin Sans FB" charset="0"/>
                <a:cs typeface="Arial" charset="0"/>
              </a:rPr>
              <a:t>, </a:t>
            </a:r>
            <a:r>
              <a:rPr lang="en-US" b="1" i="1">
                <a:latin typeface="Berlin Sans FB" charset="0"/>
                <a:cs typeface="Arial" charset="0"/>
              </a:rPr>
              <a:t>embryo</a:t>
            </a:r>
            <a:r>
              <a:rPr lang="en-US" b="1">
                <a:latin typeface="Berlin Sans FB" charset="0"/>
                <a:cs typeface="Arial" charset="0"/>
              </a:rPr>
              <a:t> and </a:t>
            </a:r>
            <a:r>
              <a:rPr lang="en-US" b="1" i="1">
                <a:latin typeface="Berlin Sans FB" charset="0"/>
                <a:cs typeface="Arial" charset="0"/>
              </a:rPr>
              <a:t>fetus</a:t>
            </a:r>
            <a:r>
              <a:rPr lang="en-US" b="1">
                <a:latin typeface="Berlin Sans FB" charset="0"/>
                <a:cs typeface="Arial" charset="0"/>
              </a:rPr>
              <a:t>, and explain how teratogens can affect development.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A110A8D-DB94-4B40-80F8-4C4F2033DF8D}" type="slidenum">
              <a:rPr lang="en-US" sz="1200">
                <a:latin typeface="Berlin Sans FB" charset="0"/>
              </a:rPr>
              <a:pPr eaLnBrk="1" hangingPunct="1"/>
              <a:t>5</a:t>
            </a:fld>
            <a:endParaRPr lang="en-US" sz="1200">
              <a:latin typeface="Berlin Sans FB" charset="0"/>
            </a:endParaRPr>
          </a:p>
        </p:txBody>
      </p:sp>
      <p:sp>
        <p:nvSpPr>
          <p:cNvPr id="29699" name="Rectangle 2"/>
          <p:cNvSpPr>
            <a:spLocks noGrp="1" noRot="1" noChangeAspect="1" noChangeArrowheads="1" noTextEdit="1"/>
          </p:cNvSpPr>
          <p:nvPr>
            <p:ph type="sldImg"/>
          </p:nvPr>
        </p:nvSpPr>
        <p:spPr>
          <a:xfrm>
            <a:off x="1143000" y="685800"/>
            <a:ext cx="4576763" cy="3432175"/>
          </a:xfrm>
          <a:ln/>
        </p:spPr>
      </p:sp>
      <p:sp>
        <p:nvSpPr>
          <p:cNvPr id="29700"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b="1">
              <a:latin typeface="Berlin Sans FB"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i="1">
                <a:latin typeface="Berlin Sans FB" charset="0"/>
              </a:rPr>
              <a:t>Maternal illness can also interfere with prenatal development; the nature of the damage depends, in part, on when the mother contracts the illness (this is graphically depicted on the next slide).</a:t>
            </a:r>
          </a:p>
          <a:p>
            <a:r>
              <a:rPr lang="en-US" i="1">
                <a:latin typeface="Berlin Sans FB" charset="0"/>
              </a:rPr>
              <a:t>Prenatal health care begins early in pregnancy, with a focus on guidance from health professionals.  Prenatal care is associated with higher survival rates and reduced prematurity, but many women, because of poverty and other problems, do not receive prenatal care.</a:t>
            </a:r>
          </a:p>
          <a:p>
            <a:endParaRPr lang="en-US">
              <a:latin typeface="Berlin Sans FB"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i="1">
                <a:latin typeface="Berlin Sans FB" charset="0"/>
              </a:rPr>
              <a:t>A developing baby and its mother are linked through the placenta, and a mother</a:t>
            </a:r>
            <a:r>
              <a:rPr lang="ja-JP" altLang="en-US" i="1">
                <a:latin typeface="Berlin Sans FB" charset="0"/>
              </a:rPr>
              <a:t>’</a:t>
            </a:r>
            <a:r>
              <a:rPr lang="en-US" altLang="ja-JP" i="1">
                <a:latin typeface="Berlin Sans FB" charset="0"/>
              </a:rPr>
              <a:t>s behaviors can affect the baby dramatically.</a:t>
            </a:r>
          </a:p>
          <a:p>
            <a:pPr>
              <a:lnSpc>
                <a:spcPct val="90000"/>
              </a:lnSpc>
            </a:pPr>
            <a:r>
              <a:rPr lang="en-US" i="1">
                <a:latin typeface="Berlin Sans FB" charset="0"/>
              </a:rPr>
              <a:t>Severe maternal malnutrition is linked to increased risk of birth complications and neurological problems in the newborn. Moderate maternal malnutrition has been shown to have negative effects for many years after birth. Research links maternal malnutrition to vulnerability, schizophrenia, and other psychiatric disorders in adolescence and early adulthood. </a:t>
            </a:r>
          </a:p>
          <a:p>
            <a:pPr>
              <a:lnSpc>
                <a:spcPct val="90000"/>
              </a:lnSpc>
            </a:pPr>
            <a:r>
              <a:rPr lang="en-US" i="1">
                <a:latin typeface="Berlin Sans FB" charset="0"/>
              </a:rPr>
              <a:t>Maternal drug use can significantly impact a developing baby, even if the drugs are legal, like alcohol and cigarettes.  Many drugs, both prescription and recreational, are linked to birth defects. Problems can even be caused by some over the counter drugs.  </a:t>
            </a:r>
          </a:p>
          <a:p>
            <a:pPr>
              <a:lnSpc>
                <a:spcPct val="90000"/>
              </a:lnSpc>
            </a:pPr>
            <a:r>
              <a:rPr lang="en-US" i="1">
                <a:latin typeface="Berlin Sans FB" charset="0"/>
              </a:rPr>
              <a:t>Fetal alcohol syndrome, one of the leading causes of mental retardation, is a collection of congenital (inborn) problems associated with excessive alcohol use during pregnancy.  Problems include microcephaly, heart defects, irritability, hyperactivity, and delayed mental and motor development.  FAS is also related to increased incidence of depression, suicide, and criminal behavior in adulthood. Many children don</a:t>
            </a:r>
            <a:r>
              <a:rPr lang="ja-JP" altLang="en-US" i="1">
                <a:latin typeface="Berlin Sans FB" charset="0"/>
              </a:rPr>
              <a:t>’</a:t>
            </a:r>
            <a:r>
              <a:rPr lang="en-US" altLang="ja-JP" i="1">
                <a:latin typeface="Berlin Sans FB" charset="0"/>
              </a:rPr>
              <a:t>t meet the criteria for a diagnosis of FAS but are still impaired due to their mother</a:t>
            </a:r>
            <a:r>
              <a:rPr lang="ja-JP" altLang="en-US" i="1">
                <a:latin typeface="Berlin Sans FB" charset="0"/>
              </a:rPr>
              <a:t>’</a:t>
            </a:r>
            <a:r>
              <a:rPr lang="en-US" altLang="ja-JP" i="1">
                <a:latin typeface="Berlin Sans FB" charset="0"/>
              </a:rPr>
              <a:t>s drinking. While degree of impairment has been shown to be related to the amount of alcohol consumed by a pregnant woman, current studies suggest that even normal social drinking can have enduring negative effects on children, including deficits in IQ, reaction time, motor skills, attention span, and math skills, as well as impulsive, antisocial, and delinquent behavior.</a:t>
            </a:r>
          </a:p>
          <a:p>
            <a:pPr>
              <a:lnSpc>
                <a:spcPct val="90000"/>
              </a:lnSpc>
            </a:pPr>
            <a:endParaRPr lang="en-US">
              <a:latin typeface="Berlin Sans FB"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8F5C92D-2B7B-7E4E-AF6C-5EC54B034B4A}" type="slidenum">
              <a:rPr lang="en-US" sz="1200">
                <a:latin typeface="Berlin Sans FB" charset="0"/>
              </a:rPr>
              <a:pPr eaLnBrk="1" hangingPunct="1"/>
              <a:t>8</a:t>
            </a:fld>
            <a:endParaRPr lang="en-US" sz="1200">
              <a:latin typeface="Berlin Sans FB" charset="0"/>
            </a:endParaRPr>
          </a:p>
        </p:txBody>
      </p:sp>
      <p:sp>
        <p:nvSpPr>
          <p:cNvPr id="37891" name="Rectangle 2"/>
          <p:cNvSpPr>
            <a:spLocks noGrp="1" noRot="1" noChangeAspect="1" noChangeArrowheads="1" noTextEdit="1"/>
          </p:cNvSpPr>
          <p:nvPr>
            <p:ph type="sldImg"/>
          </p:nvPr>
        </p:nvSpPr>
        <p:spPr>
          <a:xfrm>
            <a:off x="1141413" y="684213"/>
            <a:ext cx="4576762" cy="3432175"/>
          </a:xfrm>
          <a:ln/>
        </p:spPr>
      </p:sp>
      <p:sp>
        <p:nvSpPr>
          <p:cNvPr id="37892"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b="1">
              <a:latin typeface="Berlin Sans FB"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6732B23-5D47-BA4C-B03A-A5418A116B35}" type="slidenum">
              <a:rPr lang="en-US" sz="1200">
                <a:latin typeface="Berlin Sans FB" charset="0"/>
              </a:rPr>
              <a:pPr eaLnBrk="1" hangingPunct="1"/>
              <a:t>9</a:t>
            </a:fld>
            <a:endParaRPr lang="en-US" sz="1200">
              <a:latin typeface="Berlin Sans FB" charset="0"/>
            </a:endParaRPr>
          </a:p>
        </p:txBody>
      </p:sp>
      <p:sp>
        <p:nvSpPr>
          <p:cNvPr id="39939" name="Rectangle 2"/>
          <p:cNvSpPr>
            <a:spLocks noGrp="1" noRot="1" noChangeAspect="1" noChangeArrowheads="1" noTextEdit="1"/>
          </p:cNvSpPr>
          <p:nvPr>
            <p:ph type="sldImg"/>
          </p:nvPr>
        </p:nvSpPr>
        <p:spPr>
          <a:xfrm>
            <a:off x="1141413" y="684213"/>
            <a:ext cx="4576762" cy="3432175"/>
          </a:xfrm>
          <a:ln/>
        </p:spPr>
      </p:sp>
      <p:sp>
        <p:nvSpPr>
          <p:cNvPr id="39940"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b="1">
                <a:latin typeface="Berlin Sans FB" charset="0"/>
              </a:rPr>
              <a:t>Basic Principles</a:t>
            </a:r>
          </a:p>
          <a:p>
            <a:pPr marL="742950" lvl="1" indent="-285750"/>
            <a:r>
              <a:rPr lang="en-US" sz="1000">
                <a:latin typeface="Berlin Sans FB" charset="0"/>
              </a:rPr>
              <a:t>-Cephalocaudal trend – head to foot</a:t>
            </a:r>
          </a:p>
          <a:p>
            <a:pPr marL="742950" lvl="1" indent="-285750"/>
            <a:r>
              <a:rPr lang="en-US" sz="1000">
                <a:latin typeface="Berlin Sans FB" charset="0"/>
              </a:rPr>
              <a:t>-Proximodistal trend – center-outward</a:t>
            </a:r>
            <a:endParaRPr lang="en-US" sz="1000" b="1">
              <a:latin typeface="Berlin Sans FB" charset="0"/>
            </a:endParaRPr>
          </a:p>
          <a:p>
            <a:r>
              <a:rPr lang="en-US" sz="1000" b="1">
                <a:latin typeface="Berlin Sans FB" charset="0"/>
              </a:rPr>
              <a:t>Maturation</a:t>
            </a:r>
            <a:r>
              <a:rPr lang="en-US" sz="1000">
                <a:latin typeface="Berlin Sans FB" charset="0"/>
              </a:rPr>
              <a:t> – gradual unfolding of genetic blueprint</a:t>
            </a:r>
            <a:endParaRPr lang="en-US" sz="1000" b="1">
              <a:latin typeface="Berlin Sans FB" charset="0"/>
            </a:endParaRPr>
          </a:p>
          <a:p>
            <a:r>
              <a:rPr lang="en-US" sz="1000" b="1">
                <a:latin typeface="Berlin Sans FB" charset="0"/>
              </a:rPr>
              <a:t>Developmental norms</a:t>
            </a:r>
            <a:r>
              <a:rPr lang="en-US" sz="1000">
                <a:latin typeface="Berlin Sans FB" charset="0"/>
              </a:rPr>
              <a:t> – median age</a:t>
            </a:r>
          </a:p>
          <a:p>
            <a:pPr marL="742950" lvl="1" indent="-285750"/>
            <a:r>
              <a:rPr lang="en-US" sz="1000">
                <a:latin typeface="Berlin Sans FB" charset="0"/>
              </a:rPr>
              <a:t>-Cultural variations</a:t>
            </a:r>
            <a:r>
              <a:rPr lang="en-US" sz="1000" i="1">
                <a:latin typeface="Berlin Sans FB" charset="0"/>
              </a:rPr>
              <a:t> </a:t>
            </a:r>
          </a:p>
          <a:p>
            <a:pPr marL="742950" lvl="1" indent="-285750"/>
            <a:endParaRPr lang="en-US" sz="1000" i="1">
              <a:latin typeface="Berlin Sans FB" charset="0"/>
            </a:endParaRPr>
          </a:p>
          <a:p>
            <a:r>
              <a:rPr lang="en-US" sz="1000" i="1">
                <a:latin typeface="Berlin Sans FB" charset="0"/>
              </a:rPr>
              <a:t>Motor development refers to the progression of muscular coordination required for physical activities.</a:t>
            </a:r>
          </a:p>
          <a:p>
            <a:r>
              <a:rPr lang="en-US" sz="1000" i="1">
                <a:latin typeface="Berlin Sans FB" charset="0"/>
              </a:rPr>
              <a:t>A basic number of principles are apparent in motor development.  The cephalocaudal trend describes the fact that children tend to gain control over the upper part of their bodies before the lower part.</a:t>
            </a:r>
          </a:p>
          <a:p>
            <a:r>
              <a:rPr lang="en-US" sz="1000" i="1">
                <a:latin typeface="Berlin Sans FB" charset="0"/>
              </a:rPr>
              <a:t>The proximodistal trend describes the fact that children gain control over their torsos before their extremities.</a:t>
            </a:r>
          </a:p>
          <a:p>
            <a:r>
              <a:rPr lang="en-US" sz="1000" i="1">
                <a:latin typeface="Berlin Sans FB" charset="0"/>
              </a:rPr>
              <a:t>Motor development depends in part on physical growth, as well as on the process of maturation (the gradual unfolding of one</a:t>
            </a:r>
            <a:r>
              <a:rPr lang="ja-JP" altLang="en-US" sz="1000" i="1">
                <a:latin typeface="Berlin Sans FB" charset="0"/>
              </a:rPr>
              <a:t>’</a:t>
            </a:r>
            <a:r>
              <a:rPr lang="en-US" altLang="ja-JP" sz="1000" i="1">
                <a:latin typeface="Berlin Sans FB" charset="0"/>
              </a:rPr>
              <a:t>s genetic blueprint), and the infant</a:t>
            </a:r>
            <a:r>
              <a:rPr lang="ja-JP" altLang="en-US" sz="1000" i="1">
                <a:latin typeface="Berlin Sans FB" charset="0"/>
              </a:rPr>
              <a:t>’</a:t>
            </a:r>
            <a:r>
              <a:rPr lang="en-US" altLang="ja-JP" sz="1000" i="1">
                <a:latin typeface="Berlin Sans FB" charset="0"/>
              </a:rPr>
              <a:t>s ongoing exploration of the world.</a:t>
            </a:r>
          </a:p>
          <a:p>
            <a:r>
              <a:rPr lang="en-US" sz="1000" i="1">
                <a:latin typeface="Berlin Sans FB" charset="0"/>
              </a:rPr>
              <a:t>Developmental norms indicate the median age at which individuals display various behaviors and abilities…useful benchmarks only.  </a:t>
            </a:r>
          </a:p>
          <a:p>
            <a:r>
              <a:rPr lang="en-US" sz="1000" i="1">
                <a:latin typeface="Berlin Sans FB" charset="0"/>
              </a:rPr>
              <a:t>Cultural variations in motor development indicate the importance of experience on the development of motor skills. Nevertheless, the similarities across cultures outweigh the differences, illustrating the importance of maturation.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Berlin Sans FB" charset="0"/>
              </a:rPr>
              <a:t>Psychology 7e in Modules</a:t>
            </a:r>
          </a:p>
        </p:txBody>
      </p:sp>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01ADB98-1B53-324D-9F22-AE79D3D06C6E}" type="slidenum">
              <a:rPr lang="en-US" sz="1200">
                <a:latin typeface="Berlin Sans FB" charset="0"/>
              </a:rPr>
              <a:pPr eaLnBrk="1" hangingPunct="1"/>
              <a:t>10</a:t>
            </a:fld>
            <a:endParaRPr lang="en-US" sz="1200">
              <a:latin typeface="Berlin Sans FB" charset="0"/>
            </a:endParaRPr>
          </a:p>
        </p:txBody>
      </p:sp>
      <p:sp>
        <p:nvSpPr>
          <p:cNvPr id="41987" name="Rectangle 2"/>
          <p:cNvSpPr>
            <a:spLocks noGrp="1" noRot="1" noChangeAspect="1" noChangeArrowheads="1" noTextEdit="1"/>
          </p:cNvSpPr>
          <p:nvPr>
            <p:ph type="sldImg"/>
          </p:nvPr>
        </p:nvSpPr>
        <p:spPr>
          <a:xfrm>
            <a:off x="1141413" y="684213"/>
            <a:ext cx="4576762" cy="3432175"/>
          </a:xfrm>
          <a:ln/>
        </p:spPr>
      </p:sp>
      <p:sp>
        <p:nvSpPr>
          <p:cNvPr id="41988" name="Rectangle 3"/>
          <p:cNvSpPr>
            <a:spLocks noGrp="1" noChangeArrowheads="1"/>
          </p:cNvSpPr>
          <p:nvPr>
            <p:ph type="body" idx="1"/>
          </p:nvPr>
        </p:nvSpPr>
        <p:spPr>
          <a:xfrm>
            <a:off x="685800" y="4343400"/>
            <a:ext cx="5486400" cy="4116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b="1">
                <a:latin typeface="Berlin Sans FB" charset="0"/>
              </a:rPr>
              <a:t>OBJECTIVE 9-1</a:t>
            </a:r>
            <a:r>
              <a:rPr lang="en-US" b="1">
                <a:latin typeface="Berlin Sans FB" charset="0"/>
                <a:cs typeface="Arial" charset="0"/>
              </a:rPr>
              <a:t>| Describe some developmental changes in the child</a:t>
            </a:r>
            <a:r>
              <a:rPr lang="ja-JP" altLang="en-US" b="1">
                <a:latin typeface="Berlin Sans FB" charset="0"/>
                <a:cs typeface="Arial" charset="0"/>
              </a:rPr>
              <a:t>’</a:t>
            </a:r>
            <a:r>
              <a:rPr lang="en-US" altLang="ja-JP" b="1">
                <a:latin typeface="Berlin Sans FB" charset="0"/>
                <a:cs typeface="Arial" charset="0"/>
              </a:rPr>
              <a:t>s brain, and explain why maturation accounts for many of our similarities.</a:t>
            </a:r>
            <a:endParaRPr lang="en-US" b="1">
              <a:latin typeface="Berlin Sans FB"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C3E4C7-1462-0D4F-A600-C2A35060AB48}"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FB3DE-EE44-634F-A06A-F5F461BA08D7}" type="slidenum">
              <a:rPr lang="en-US" smtClean="0"/>
              <a:t>‹#›</a:t>
            </a:fld>
            <a:endParaRPr lang="en-US"/>
          </a:p>
        </p:txBody>
      </p:sp>
    </p:spTree>
    <p:extLst>
      <p:ext uri="{BB962C8B-B14F-4D97-AF65-F5344CB8AC3E}">
        <p14:creationId xmlns:p14="http://schemas.microsoft.com/office/powerpoint/2010/main" val="1597109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C3E4C7-1462-0D4F-A600-C2A35060AB48}"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FB3DE-EE44-634F-A06A-F5F461BA08D7}" type="slidenum">
              <a:rPr lang="en-US" smtClean="0"/>
              <a:t>‹#›</a:t>
            </a:fld>
            <a:endParaRPr lang="en-US"/>
          </a:p>
        </p:txBody>
      </p:sp>
    </p:spTree>
    <p:extLst>
      <p:ext uri="{BB962C8B-B14F-4D97-AF65-F5344CB8AC3E}">
        <p14:creationId xmlns:p14="http://schemas.microsoft.com/office/powerpoint/2010/main" val="2653227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C3E4C7-1462-0D4F-A600-C2A35060AB48}"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FB3DE-EE44-634F-A06A-F5F461BA08D7}" type="slidenum">
              <a:rPr lang="en-US" smtClean="0"/>
              <a:t>‹#›</a:t>
            </a:fld>
            <a:endParaRPr lang="en-US"/>
          </a:p>
        </p:txBody>
      </p:sp>
    </p:spTree>
    <p:extLst>
      <p:ext uri="{BB962C8B-B14F-4D97-AF65-F5344CB8AC3E}">
        <p14:creationId xmlns:p14="http://schemas.microsoft.com/office/powerpoint/2010/main" val="18213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C3E4C7-1462-0D4F-A600-C2A35060AB48}"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FB3DE-EE44-634F-A06A-F5F461BA08D7}" type="slidenum">
              <a:rPr lang="en-US" smtClean="0"/>
              <a:t>‹#›</a:t>
            </a:fld>
            <a:endParaRPr lang="en-US"/>
          </a:p>
        </p:txBody>
      </p:sp>
    </p:spTree>
    <p:extLst>
      <p:ext uri="{BB962C8B-B14F-4D97-AF65-F5344CB8AC3E}">
        <p14:creationId xmlns:p14="http://schemas.microsoft.com/office/powerpoint/2010/main" val="1945472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C3E4C7-1462-0D4F-A600-C2A35060AB48}" type="datetimeFigureOut">
              <a:rPr lang="en-US" smtClean="0"/>
              <a:t>3/2/15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FB3DE-EE44-634F-A06A-F5F461BA08D7}" type="slidenum">
              <a:rPr lang="en-US" smtClean="0"/>
              <a:t>‹#›</a:t>
            </a:fld>
            <a:endParaRPr lang="en-US"/>
          </a:p>
        </p:txBody>
      </p:sp>
    </p:spTree>
    <p:extLst>
      <p:ext uri="{BB962C8B-B14F-4D97-AF65-F5344CB8AC3E}">
        <p14:creationId xmlns:p14="http://schemas.microsoft.com/office/powerpoint/2010/main" val="178299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C3E4C7-1462-0D4F-A600-C2A35060AB48}" type="datetimeFigureOut">
              <a:rPr lang="en-US" smtClean="0"/>
              <a:t>3/2/15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FB3DE-EE44-634F-A06A-F5F461BA08D7}" type="slidenum">
              <a:rPr lang="en-US" smtClean="0"/>
              <a:t>‹#›</a:t>
            </a:fld>
            <a:endParaRPr lang="en-US"/>
          </a:p>
        </p:txBody>
      </p:sp>
    </p:spTree>
    <p:extLst>
      <p:ext uri="{BB962C8B-B14F-4D97-AF65-F5344CB8AC3E}">
        <p14:creationId xmlns:p14="http://schemas.microsoft.com/office/powerpoint/2010/main" val="1156904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C3E4C7-1462-0D4F-A600-C2A35060AB48}" type="datetimeFigureOut">
              <a:rPr lang="en-US" smtClean="0"/>
              <a:t>3/2/15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3FB3DE-EE44-634F-A06A-F5F461BA08D7}" type="slidenum">
              <a:rPr lang="en-US" smtClean="0"/>
              <a:t>‹#›</a:t>
            </a:fld>
            <a:endParaRPr lang="en-US"/>
          </a:p>
        </p:txBody>
      </p:sp>
    </p:spTree>
    <p:extLst>
      <p:ext uri="{BB962C8B-B14F-4D97-AF65-F5344CB8AC3E}">
        <p14:creationId xmlns:p14="http://schemas.microsoft.com/office/powerpoint/2010/main" val="347864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C3E4C7-1462-0D4F-A600-C2A35060AB48}" type="datetimeFigureOut">
              <a:rPr lang="en-US" smtClean="0"/>
              <a:t>3/2/15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3FB3DE-EE44-634F-A06A-F5F461BA08D7}" type="slidenum">
              <a:rPr lang="en-US" smtClean="0"/>
              <a:t>‹#›</a:t>
            </a:fld>
            <a:endParaRPr lang="en-US"/>
          </a:p>
        </p:txBody>
      </p:sp>
    </p:spTree>
    <p:extLst>
      <p:ext uri="{BB962C8B-B14F-4D97-AF65-F5344CB8AC3E}">
        <p14:creationId xmlns:p14="http://schemas.microsoft.com/office/powerpoint/2010/main" val="12914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C3E4C7-1462-0D4F-A600-C2A35060AB48}" type="datetimeFigureOut">
              <a:rPr lang="en-US" smtClean="0"/>
              <a:t>3/2/15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3FB3DE-EE44-634F-A06A-F5F461BA08D7}" type="slidenum">
              <a:rPr lang="en-US" smtClean="0"/>
              <a:t>‹#›</a:t>
            </a:fld>
            <a:endParaRPr lang="en-US"/>
          </a:p>
        </p:txBody>
      </p:sp>
    </p:spTree>
    <p:extLst>
      <p:ext uri="{BB962C8B-B14F-4D97-AF65-F5344CB8AC3E}">
        <p14:creationId xmlns:p14="http://schemas.microsoft.com/office/powerpoint/2010/main" val="912291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3E4C7-1462-0D4F-A600-C2A35060AB48}" type="datetimeFigureOut">
              <a:rPr lang="en-US" smtClean="0"/>
              <a:t>3/2/15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FB3DE-EE44-634F-A06A-F5F461BA08D7}" type="slidenum">
              <a:rPr lang="en-US" smtClean="0"/>
              <a:t>‹#›</a:t>
            </a:fld>
            <a:endParaRPr lang="en-US"/>
          </a:p>
        </p:txBody>
      </p:sp>
    </p:spTree>
    <p:extLst>
      <p:ext uri="{BB962C8B-B14F-4D97-AF65-F5344CB8AC3E}">
        <p14:creationId xmlns:p14="http://schemas.microsoft.com/office/powerpoint/2010/main" val="3758116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3E4C7-1462-0D4F-A600-C2A35060AB48}" type="datetimeFigureOut">
              <a:rPr lang="en-US" smtClean="0"/>
              <a:t>3/2/15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FB3DE-EE44-634F-A06A-F5F461BA08D7}" type="slidenum">
              <a:rPr lang="en-US" smtClean="0"/>
              <a:t>‹#›</a:t>
            </a:fld>
            <a:endParaRPr lang="en-US"/>
          </a:p>
        </p:txBody>
      </p:sp>
    </p:spTree>
    <p:extLst>
      <p:ext uri="{BB962C8B-B14F-4D97-AF65-F5344CB8AC3E}">
        <p14:creationId xmlns:p14="http://schemas.microsoft.com/office/powerpoint/2010/main" val="517292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C3E4C7-1462-0D4F-A600-C2A35060AB48}" type="datetimeFigureOut">
              <a:rPr lang="en-US" smtClean="0"/>
              <a:t>3/2/15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FB3DE-EE44-634F-A06A-F5F461BA08D7}" type="slidenum">
              <a:rPr lang="en-US" smtClean="0"/>
              <a:t>‹#›</a:t>
            </a:fld>
            <a:endParaRPr lang="en-US"/>
          </a:p>
        </p:txBody>
      </p:sp>
    </p:spTree>
    <p:extLst>
      <p:ext uri="{BB962C8B-B14F-4D97-AF65-F5344CB8AC3E}">
        <p14:creationId xmlns:p14="http://schemas.microsoft.com/office/powerpoint/2010/main" val="1987143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2460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671513" y="290513"/>
            <a:ext cx="7772400" cy="776287"/>
          </a:xfrm>
        </p:spPr>
        <p:txBody>
          <a:bodyPr/>
          <a:lstStyle/>
          <a:p>
            <a:pPr eaLnBrk="1" hangingPunct="1"/>
            <a:r>
              <a:rPr lang="en-US" sz="4000">
                <a:latin typeface="Berlin Sans FB" charset="0"/>
              </a:rPr>
              <a:t>Developing Brain</a:t>
            </a:r>
          </a:p>
        </p:txBody>
      </p:sp>
      <p:sp>
        <p:nvSpPr>
          <p:cNvPr id="40962" name="Rectangle 3"/>
          <p:cNvSpPr>
            <a:spLocks noChangeArrowheads="1"/>
          </p:cNvSpPr>
          <p:nvPr/>
        </p:nvSpPr>
        <p:spPr bwMode="auto">
          <a:xfrm>
            <a:off x="304800" y="1219200"/>
            <a:ext cx="8534400" cy="228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Font typeface="Wingdings" charset="0"/>
              <a:buChar char="§"/>
            </a:pPr>
            <a:r>
              <a:rPr lang="en-US" sz="2800">
                <a:latin typeface="Berlin Sans FB" charset="0"/>
              </a:rPr>
              <a:t>The developing brain overproduces neurons. Peaking around 28 billion at month 7 of pregnancy</a:t>
            </a:r>
          </a:p>
          <a:p>
            <a:pPr>
              <a:spcBef>
                <a:spcPct val="20000"/>
              </a:spcBef>
              <a:buFont typeface="Wingdings" charset="0"/>
              <a:buChar char="§"/>
            </a:pPr>
            <a:r>
              <a:rPr lang="en-US" sz="2800">
                <a:latin typeface="Berlin Sans FB" charset="0"/>
              </a:rPr>
              <a:t>These neurons are pruned (reduced) to 23 billion at birth. </a:t>
            </a:r>
          </a:p>
          <a:p>
            <a:pPr>
              <a:spcBef>
                <a:spcPct val="20000"/>
              </a:spcBef>
              <a:buFont typeface="Wingdings" charset="0"/>
              <a:buChar char="§"/>
            </a:pPr>
            <a:r>
              <a:rPr lang="en-US" sz="2800">
                <a:latin typeface="Berlin Sans FB" charset="0"/>
              </a:rPr>
              <a:t>The greatest neuronal spurt is in the frontal lobe enabling the individual for rational thought.</a:t>
            </a:r>
          </a:p>
        </p:txBody>
      </p:sp>
      <p:pic>
        <p:nvPicPr>
          <p:cNvPr id="40963" name="Picture 4" descr="12673_Myers_Psy_8e_fi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743200" y="4113213"/>
            <a:ext cx="3684588" cy="2744787"/>
          </a:xfrm>
        </p:spPr>
      </p:pic>
    </p:spTree>
    <p:extLst>
      <p:ext uri="{BB962C8B-B14F-4D97-AF65-F5344CB8AC3E}">
        <p14:creationId xmlns:p14="http://schemas.microsoft.com/office/powerpoint/2010/main" val="215687004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671513" y="290513"/>
            <a:ext cx="7772400" cy="1143000"/>
          </a:xfrm>
        </p:spPr>
        <p:txBody>
          <a:bodyPr/>
          <a:lstStyle/>
          <a:p>
            <a:pPr eaLnBrk="1" hangingPunct="1"/>
            <a:r>
              <a:rPr lang="en-US" sz="4000">
                <a:latin typeface="Berlin Sans FB" charset="0"/>
              </a:rPr>
              <a:t>Maturation</a:t>
            </a:r>
          </a:p>
        </p:txBody>
      </p:sp>
      <p:sp>
        <p:nvSpPr>
          <p:cNvPr id="43010" name="Rectangle 3"/>
          <p:cNvSpPr>
            <a:spLocks noChangeArrowheads="1"/>
          </p:cNvSpPr>
          <p:nvPr/>
        </p:nvSpPr>
        <p:spPr bwMode="auto">
          <a:xfrm>
            <a:off x="671513" y="1600200"/>
            <a:ext cx="77724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 typeface="Wingdings" charset="0"/>
              <a:buNone/>
            </a:pPr>
            <a:r>
              <a:rPr lang="en-US" sz="2800">
                <a:latin typeface="Berlin Sans FB" charset="0"/>
              </a:rPr>
              <a:t>The development of the brain unfolds based on genetic instructions, leading various bodily and mental functions to occur in sequence— standing before walking, babbling before talking—this is called </a:t>
            </a:r>
            <a:r>
              <a:rPr lang="en-US" sz="2800">
                <a:solidFill>
                  <a:srgbClr val="0000FF"/>
                </a:solidFill>
                <a:latin typeface="Berlin Sans FB" charset="0"/>
              </a:rPr>
              <a:t>maturation</a:t>
            </a:r>
            <a:r>
              <a:rPr lang="en-US" sz="2800">
                <a:latin typeface="Berlin Sans FB" charset="0"/>
              </a:rPr>
              <a:t>.</a:t>
            </a:r>
          </a:p>
        </p:txBody>
      </p:sp>
      <p:sp>
        <p:nvSpPr>
          <p:cNvPr id="475140" name="Rectangle 4"/>
          <p:cNvSpPr>
            <a:spLocks noChangeArrowheads="1"/>
          </p:cNvSpPr>
          <p:nvPr/>
        </p:nvSpPr>
        <p:spPr bwMode="auto">
          <a:xfrm>
            <a:off x="304800" y="4648200"/>
            <a:ext cx="8534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Font typeface="Wingdings" charset="0"/>
              <a:buNone/>
            </a:pPr>
            <a:r>
              <a:rPr lang="en-US" sz="2800">
                <a:latin typeface="Berlin Sans FB" charset="0"/>
                <a:sym typeface="Wingdings" charset="0"/>
              </a:rPr>
              <a:t></a:t>
            </a:r>
            <a:r>
              <a:rPr lang="en-US" sz="2800">
                <a:latin typeface="Berlin Sans FB" charset="0"/>
              </a:rPr>
              <a:t>Maturation sets the basic course of development</a:t>
            </a:r>
          </a:p>
          <a:p>
            <a:pPr>
              <a:spcBef>
                <a:spcPct val="20000"/>
              </a:spcBef>
              <a:buFont typeface="Wingdings" charset="0"/>
              <a:buNone/>
            </a:pPr>
            <a:r>
              <a:rPr lang="en-US" sz="2800">
                <a:latin typeface="Berlin Sans FB" charset="0"/>
                <a:sym typeface="Wingdings" charset="0"/>
              </a:rPr>
              <a:t>E</a:t>
            </a:r>
            <a:r>
              <a:rPr lang="en-US" sz="2800">
                <a:latin typeface="Berlin Sans FB" charset="0"/>
              </a:rPr>
              <a:t>xperience adjusts that development </a:t>
            </a:r>
          </a:p>
        </p:txBody>
      </p:sp>
      <p:sp>
        <p:nvSpPr>
          <p:cNvPr id="37893" name="Text Box 5"/>
          <p:cNvSpPr txBox="1">
            <a:spLocks noChangeArrowheads="1"/>
          </p:cNvSpPr>
          <p:nvPr/>
        </p:nvSpPr>
        <p:spPr bwMode="auto">
          <a:xfrm>
            <a:off x="8883650" y="6551613"/>
            <a:ext cx="228600" cy="2746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5720" tIns="0" rIns="45720" bIns="0">
            <a:spAutoFit/>
          </a:bodyPr>
          <a:lstStyle/>
          <a:p>
            <a:pPr algn="ctr">
              <a:defRPr/>
            </a:pPr>
            <a:r>
              <a:rPr lang="en-US">
                <a:cs typeface="Arial" charset="0"/>
              </a:rPr>
              <a:t>3</a:t>
            </a:r>
          </a:p>
        </p:txBody>
      </p:sp>
    </p:spTree>
    <p:extLst>
      <p:ext uri="{BB962C8B-B14F-4D97-AF65-F5344CB8AC3E}">
        <p14:creationId xmlns:p14="http://schemas.microsoft.com/office/powerpoint/2010/main" val="247223292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5140"/>
                                        </p:tgtEl>
                                        <p:attrNameLst>
                                          <p:attrName>style.visibility</p:attrName>
                                        </p:attrNameLst>
                                      </p:cBhvr>
                                      <p:to>
                                        <p:strVal val="visible"/>
                                      </p:to>
                                    </p:set>
                                    <p:animEffect transition="in" filter="dissolve">
                                      <p:cBhvr>
                                        <p:cTn id="7" dur="500"/>
                                        <p:tgtEl>
                                          <p:spTgt spid="475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4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671513" y="276225"/>
            <a:ext cx="7772400" cy="1143000"/>
          </a:xfrm>
        </p:spPr>
        <p:txBody>
          <a:bodyPr/>
          <a:lstStyle/>
          <a:p>
            <a:pPr eaLnBrk="1" hangingPunct="1"/>
            <a:r>
              <a:rPr lang="en-US" sz="4000">
                <a:latin typeface="Berlin Sans FB" charset="0"/>
              </a:rPr>
              <a:t>Maturation and Infant Memory</a:t>
            </a:r>
          </a:p>
        </p:txBody>
      </p:sp>
      <p:sp>
        <p:nvSpPr>
          <p:cNvPr id="49154" name="Rectangle 3"/>
          <p:cNvSpPr>
            <a:spLocks noChangeArrowheads="1"/>
          </p:cNvSpPr>
          <p:nvPr/>
        </p:nvSpPr>
        <p:spPr bwMode="auto">
          <a:xfrm>
            <a:off x="671513" y="16002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 typeface="Wingdings" charset="0"/>
              <a:buNone/>
            </a:pPr>
            <a:r>
              <a:rPr lang="en-US" sz="2800">
                <a:latin typeface="Berlin Sans FB" charset="0"/>
              </a:rPr>
              <a:t>Earliest age of conscious memory is around 3½ years (Bauer, 2002). A 5-year-old has a sense of self and an increased long-term memory, thus organization of memory is different from 3-4 years.</a:t>
            </a:r>
          </a:p>
        </p:txBody>
      </p:sp>
      <p:pic>
        <p:nvPicPr>
          <p:cNvPr id="49155" name="Picture 4" descr="12673_Myers_Psy_8e_4UN04 copy"/>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95463" y="3767138"/>
            <a:ext cx="5519737" cy="3014662"/>
          </a:xfrm>
        </p:spPr>
      </p:pic>
      <p:sp>
        <p:nvSpPr>
          <p:cNvPr id="49156" name="Text Box 5"/>
          <p:cNvSpPr txBox="1">
            <a:spLocks noChangeArrowheads="1"/>
          </p:cNvSpPr>
          <p:nvPr/>
        </p:nvSpPr>
        <p:spPr bwMode="auto">
          <a:xfrm rot="5400000">
            <a:off x="4642644" y="5563394"/>
            <a:ext cx="957262"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000">
                <a:latin typeface="Berlin Sans FB" charset="0"/>
              </a:rPr>
              <a:t>Amy Pedersen</a:t>
            </a:r>
          </a:p>
        </p:txBody>
      </p:sp>
      <p:sp>
        <p:nvSpPr>
          <p:cNvPr id="49157" name="Text Box 6"/>
          <p:cNvSpPr txBox="1">
            <a:spLocks noChangeArrowheads="1"/>
          </p:cNvSpPr>
          <p:nvPr/>
        </p:nvSpPr>
        <p:spPr bwMode="auto">
          <a:xfrm rot="5400000">
            <a:off x="6329362" y="5057776"/>
            <a:ext cx="197167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000">
                <a:latin typeface="Berlin Sans FB" charset="0"/>
              </a:rPr>
              <a:t>Courtesy of Carolyn Rovee-Collier</a:t>
            </a:r>
          </a:p>
        </p:txBody>
      </p:sp>
      <p:sp>
        <p:nvSpPr>
          <p:cNvPr id="43015" name="Text Box 7"/>
          <p:cNvSpPr txBox="1">
            <a:spLocks noChangeArrowheads="1"/>
          </p:cNvSpPr>
          <p:nvPr/>
        </p:nvSpPr>
        <p:spPr bwMode="auto">
          <a:xfrm>
            <a:off x="8883650" y="6551613"/>
            <a:ext cx="228600" cy="2746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5720" tIns="0" rIns="45720" bIns="0">
            <a:spAutoFit/>
          </a:bodyPr>
          <a:lstStyle/>
          <a:p>
            <a:pPr algn="ctr">
              <a:defRPr/>
            </a:pPr>
            <a:r>
              <a:rPr lang="en-US">
                <a:cs typeface="Arial" charset="0"/>
              </a:rPr>
              <a:t>5</a:t>
            </a:r>
          </a:p>
        </p:txBody>
      </p:sp>
    </p:spTree>
    <p:extLst>
      <p:ext uri="{BB962C8B-B14F-4D97-AF65-F5344CB8AC3E}">
        <p14:creationId xmlns:p14="http://schemas.microsoft.com/office/powerpoint/2010/main" val="105239971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a:xfrm>
            <a:off x="609600" y="228600"/>
            <a:ext cx="8229600" cy="673100"/>
          </a:xfrm>
        </p:spPr>
        <p:txBody>
          <a:bodyPr>
            <a:normAutofit fontScale="90000"/>
          </a:bodyPr>
          <a:lstStyle/>
          <a:p>
            <a:pPr eaLnBrk="1" hangingPunct="1"/>
            <a:r>
              <a:rPr lang="en-US" sz="3600">
                <a:latin typeface="Berlin Sans FB" charset="0"/>
              </a:rPr>
              <a:t>Cognitive Development in the  Newborn</a:t>
            </a:r>
          </a:p>
        </p:txBody>
      </p:sp>
      <p:sp>
        <p:nvSpPr>
          <p:cNvPr id="51202" name="Rectangle 4"/>
          <p:cNvSpPr>
            <a:spLocks noChangeArrowheads="1"/>
          </p:cNvSpPr>
          <p:nvPr/>
        </p:nvSpPr>
        <p:spPr bwMode="auto">
          <a:xfrm>
            <a:off x="-3175" y="1025525"/>
            <a:ext cx="914400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 typeface="Wingdings" charset="0"/>
              <a:buNone/>
            </a:pPr>
            <a:r>
              <a:rPr lang="en-US" sz="2800">
                <a:latin typeface="Berlin Sans FB" charset="0"/>
              </a:rPr>
              <a:t>Investigators study infants getting habituated to objects over some duration of time. New objects are paid more attention than </a:t>
            </a:r>
            <a:r>
              <a:rPr lang="en-US" sz="2800" u="sng">
                <a:latin typeface="Berlin Sans FB" charset="0"/>
              </a:rPr>
              <a:t>habituated</a:t>
            </a:r>
            <a:r>
              <a:rPr lang="en-US" sz="2800">
                <a:latin typeface="Berlin Sans FB" charset="0"/>
              </a:rPr>
              <a:t> ones, showing learning.  </a:t>
            </a:r>
          </a:p>
        </p:txBody>
      </p:sp>
      <p:pic>
        <p:nvPicPr>
          <p:cNvPr id="51203" name="Picture 2" descr="http://www.jolyon.co.uk/illustrations/BasicVision/images/Image%20(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420938"/>
            <a:ext cx="6248400" cy="444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1" name="Text Box 5"/>
          <p:cNvSpPr txBox="1">
            <a:spLocks noChangeArrowheads="1"/>
          </p:cNvSpPr>
          <p:nvPr/>
        </p:nvSpPr>
        <p:spPr bwMode="auto">
          <a:xfrm>
            <a:off x="8883650" y="6551613"/>
            <a:ext cx="228600" cy="2746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5720" tIns="0" rIns="45720" bIns="0">
            <a:spAutoFit/>
          </a:bodyPr>
          <a:lstStyle/>
          <a:p>
            <a:pPr algn="ctr">
              <a:defRPr/>
            </a:pPr>
            <a:r>
              <a:rPr lang="en-US">
                <a:cs typeface="Arial" charset="0"/>
              </a:rPr>
              <a:t>7</a:t>
            </a:r>
          </a:p>
        </p:txBody>
      </p:sp>
    </p:spTree>
    <p:extLst>
      <p:ext uri="{BB962C8B-B14F-4D97-AF65-F5344CB8AC3E}">
        <p14:creationId xmlns:p14="http://schemas.microsoft.com/office/powerpoint/2010/main" val="54592916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57200" y="152400"/>
            <a:ext cx="8472488" cy="928688"/>
          </a:xfrm>
        </p:spPr>
        <p:txBody>
          <a:bodyPr/>
          <a:lstStyle/>
          <a:p>
            <a:pPr eaLnBrk="1" hangingPunct="1"/>
            <a:r>
              <a:rPr lang="en-US" sz="3600">
                <a:latin typeface="Berlin Sans FB" charset="0"/>
              </a:rPr>
              <a:t>Prenatal Development and the Newborn</a:t>
            </a:r>
          </a:p>
        </p:txBody>
      </p:sp>
      <p:sp>
        <p:nvSpPr>
          <p:cNvPr id="22530" name="Rectangle 3"/>
          <p:cNvSpPr>
            <a:spLocks noChangeArrowheads="1"/>
          </p:cNvSpPr>
          <p:nvPr/>
        </p:nvSpPr>
        <p:spPr bwMode="auto">
          <a:xfrm>
            <a:off x="671513" y="13208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 typeface="Wingdings" charset="0"/>
              <a:buNone/>
            </a:pPr>
            <a:r>
              <a:rPr lang="en-US" sz="2800">
                <a:latin typeface="Berlin Sans FB" charset="0"/>
              </a:rPr>
              <a:t>How, over time, did we come to be who we are? From zygote to birth, development progresses in an orderly, though fragile, sequence.</a:t>
            </a:r>
          </a:p>
        </p:txBody>
      </p:sp>
      <p:pic>
        <p:nvPicPr>
          <p:cNvPr id="22531" name="Picture 2" descr="http://drugline.org/img/term/prenatal-development-12065_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4138" y="2917825"/>
            <a:ext cx="3867150"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42066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671513" y="290513"/>
            <a:ext cx="7772400" cy="1143000"/>
          </a:xfrm>
        </p:spPr>
        <p:txBody>
          <a:bodyPr/>
          <a:lstStyle/>
          <a:p>
            <a:pPr eaLnBrk="1" hangingPunct="1"/>
            <a:r>
              <a:rPr lang="en-US" sz="4000">
                <a:latin typeface="Berlin Sans FB" charset="0"/>
              </a:rPr>
              <a:t>Conception</a:t>
            </a:r>
          </a:p>
        </p:txBody>
      </p:sp>
      <p:sp>
        <p:nvSpPr>
          <p:cNvPr id="24578" name="Rectangle 3"/>
          <p:cNvSpPr>
            <a:spLocks noChangeArrowheads="1"/>
          </p:cNvSpPr>
          <p:nvPr/>
        </p:nvSpPr>
        <p:spPr bwMode="auto">
          <a:xfrm>
            <a:off x="671513" y="16002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 typeface="Wingdings" charset="0"/>
              <a:buNone/>
            </a:pPr>
            <a:r>
              <a:rPr lang="en-US" sz="2800">
                <a:latin typeface="Berlin Sans FB" charset="0"/>
              </a:rPr>
              <a:t>A single sperm cell (male) penetrates the outer coating of the egg (female) and fuse to form one fertilized cell.</a:t>
            </a:r>
          </a:p>
        </p:txBody>
      </p:sp>
      <p:pic>
        <p:nvPicPr>
          <p:cNvPr id="24579" name="Picture 4" descr="12673_Myers_Psy_8e_fi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095375" y="3211513"/>
            <a:ext cx="6919913" cy="3378200"/>
          </a:xfrm>
        </p:spPr>
      </p:pic>
      <p:sp>
        <p:nvSpPr>
          <p:cNvPr id="24580" name="Text Box 5"/>
          <p:cNvSpPr txBox="1">
            <a:spLocks noChangeArrowheads="1"/>
          </p:cNvSpPr>
          <p:nvPr/>
        </p:nvSpPr>
        <p:spPr bwMode="auto">
          <a:xfrm rot="5400000">
            <a:off x="6630193" y="4714082"/>
            <a:ext cx="301466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000">
                <a:latin typeface="Berlin Sans FB" charset="0"/>
              </a:rPr>
              <a:t>Lennart Nilsson/ Albert Bonniers Publishing Company</a:t>
            </a:r>
          </a:p>
        </p:txBody>
      </p:sp>
      <p:sp>
        <p:nvSpPr>
          <p:cNvPr id="24581" name="Text Box 6"/>
          <p:cNvSpPr txBox="1">
            <a:spLocks noChangeArrowheads="1"/>
          </p:cNvSpPr>
          <p:nvPr/>
        </p:nvSpPr>
        <p:spPr bwMode="auto">
          <a:xfrm rot="5400000">
            <a:off x="2958307" y="4725194"/>
            <a:ext cx="3014662"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000">
                <a:latin typeface="Berlin Sans FB" charset="0"/>
              </a:rPr>
              <a:t>Lennart Nilsson/ Albert Bonniers Publishing Company</a:t>
            </a:r>
          </a:p>
        </p:txBody>
      </p:sp>
    </p:spTree>
    <p:extLst>
      <p:ext uri="{BB962C8B-B14F-4D97-AF65-F5344CB8AC3E}">
        <p14:creationId xmlns:p14="http://schemas.microsoft.com/office/powerpoint/2010/main" val="72348036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671513" y="290513"/>
            <a:ext cx="7772400" cy="1143000"/>
          </a:xfrm>
        </p:spPr>
        <p:txBody>
          <a:bodyPr/>
          <a:lstStyle/>
          <a:p>
            <a:pPr eaLnBrk="1" hangingPunct="1"/>
            <a:r>
              <a:rPr lang="en-US" sz="4000">
                <a:latin typeface="Berlin Sans FB" charset="0"/>
              </a:rPr>
              <a:t>Prenatal Development</a:t>
            </a:r>
          </a:p>
        </p:txBody>
      </p:sp>
      <p:sp>
        <p:nvSpPr>
          <p:cNvPr id="26626" name="Rectangle 3"/>
          <p:cNvSpPr>
            <a:spLocks noChangeArrowheads="1"/>
          </p:cNvSpPr>
          <p:nvPr/>
        </p:nvSpPr>
        <p:spPr bwMode="auto">
          <a:xfrm>
            <a:off x="671513" y="16002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 typeface="Wingdings" charset="0"/>
              <a:buNone/>
            </a:pPr>
            <a:r>
              <a:rPr lang="en-US" sz="2800">
                <a:latin typeface="Berlin Sans FB" charset="0"/>
              </a:rPr>
              <a:t>A zygote is a fertilized cell with 100 cells, which become increasingly diverse. At about 14 days the zygote turns into an embryo (a and b). </a:t>
            </a:r>
          </a:p>
        </p:txBody>
      </p:sp>
      <p:pic>
        <p:nvPicPr>
          <p:cNvPr id="26627" name="Picture 4" descr="12673_Myers_Psy_8e_fi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57350" y="3241675"/>
            <a:ext cx="5791200" cy="3159125"/>
          </a:xfrm>
        </p:spPr>
      </p:pic>
      <p:sp>
        <p:nvSpPr>
          <p:cNvPr id="26628" name="Text Box 5"/>
          <p:cNvSpPr txBox="1">
            <a:spLocks noChangeArrowheads="1"/>
          </p:cNvSpPr>
          <p:nvPr/>
        </p:nvSpPr>
        <p:spPr bwMode="auto">
          <a:xfrm rot="5400000">
            <a:off x="2559845" y="4564856"/>
            <a:ext cx="27352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900">
                <a:latin typeface="Berlin Sans FB" charset="0"/>
              </a:rPr>
              <a:t>Lennart Nilsson/ Albert Bonniers Publishing Company</a:t>
            </a:r>
          </a:p>
        </p:txBody>
      </p:sp>
      <p:sp>
        <p:nvSpPr>
          <p:cNvPr id="26629" name="Text Box 6"/>
          <p:cNvSpPr txBox="1">
            <a:spLocks noChangeArrowheads="1"/>
          </p:cNvSpPr>
          <p:nvPr/>
        </p:nvSpPr>
        <p:spPr bwMode="auto">
          <a:xfrm rot="5400000">
            <a:off x="6319044" y="4688682"/>
            <a:ext cx="2503487"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000">
                <a:latin typeface="Berlin Sans FB" charset="0"/>
              </a:rPr>
              <a:t>Biophoto Associates/ Photo Researchers, Inc.</a:t>
            </a:r>
          </a:p>
        </p:txBody>
      </p:sp>
    </p:spTree>
    <p:extLst>
      <p:ext uri="{BB962C8B-B14F-4D97-AF65-F5344CB8AC3E}">
        <p14:creationId xmlns:p14="http://schemas.microsoft.com/office/powerpoint/2010/main" val="404763300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671513" y="290513"/>
            <a:ext cx="7772400" cy="1143000"/>
          </a:xfrm>
        </p:spPr>
        <p:txBody>
          <a:bodyPr/>
          <a:lstStyle/>
          <a:p>
            <a:pPr eaLnBrk="1" hangingPunct="1"/>
            <a:r>
              <a:rPr lang="en-US" sz="4000">
                <a:latin typeface="Berlin Sans FB" charset="0"/>
              </a:rPr>
              <a:t>Prenatal Development</a:t>
            </a:r>
          </a:p>
        </p:txBody>
      </p:sp>
      <p:sp>
        <p:nvSpPr>
          <p:cNvPr id="28674" name="Rectangle 3"/>
          <p:cNvSpPr>
            <a:spLocks noChangeArrowheads="1"/>
          </p:cNvSpPr>
          <p:nvPr/>
        </p:nvSpPr>
        <p:spPr bwMode="auto">
          <a:xfrm>
            <a:off x="671513" y="1600200"/>
            <a:ext cx="7772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 typeface="Wingdings" charset="0"/>
              <a:buNone/>
            </a:pPr>
            <a:r>
              <a:rPr lang="en-US" sz="2800">
                <a:latin typeface="Berlin Sans FB" charset="0"/>
              </a:rPr>
              <a:t>At 9 weeks an embryo turns into a fetus (c and d). Teratogens are chemicals or viruses that can enter the placenta and harm the developing fetus.</a:t>
            </a:r>
          </a:p>
        </p:txBody>
      </p:sp>
      <p:pic>
        <p:nvPicPr>
          <p:cNvPr id="28675" name="Picture 4" descr="12673_Myers_Psy_8e_fi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433513" y="3403600"/>
            <a:ext cx="6248400" cy="3302000"/>
          </a:xfrm>
        </p:spPr>
      </p:pic>
      <p:sp>
        <p:nvSpPr>
          <p:cNvPr id="28676" name="Text Box 5"/>
          <p:cNvSpPr txBox="1">
            <a:spLocks noChangeArrowheads="1"/>
          </p:cNvSpPr>
          <p:nvPr/>
        </p:nvSpPr>
        <p:spPr bwMode="auto">
          <a:xfrm rot="5400000">
            <a:off x="3166270" y="4793456"/>
            <a:ext cx="27352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900">
                <a:latin typeface="Berlin Sans FB" charset="0"/>
              </a:rPr>
              <a:t>Lennart Nilsson/ Albert Bonniers Publishing Company</a:t>
            </a:r>
          </a:p>
        </p:txBody>
      </p:sp>
      <p:sp>
        <p:nvSpPr>
          <p:cNvPr id="28677" name="Text Box 6"/>
          <p:cNvSpPr txBox="1">
            <a:spLocks noChangeArrowheads="1"/>
          </p:cNvSpPr>
          <p:nvPr/>
        </p:nvSpPr>
        <p:spPr bwMode="auto">
          <a:xfrm rot="5400000">
            <a:off x="6428582" y="4793456"/>
            <a:ext cx="2735262"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900">
                <a:latin typeface="Berlin Sans FB" charset="0"/>
              </a:rPr>
              <a:t>Lennart Nilsson/ Albert Bonniers Publishing Company</a:t>
            </a:r>
          </a:p>
        </p:txBody>
      </p:sp>
      <p:sp>
        <p:nvSpPr>
          <p:cNvPr id="26631" name="Text Box 7"/>
          <p:cNvSpPr txBox="1">
            <a:spLocks noChangeArrowheads="1"/>
          </p:cNvSpPr>
          <p:nvPr/>
        </p:nvSpPr>
        <p:spPr bwMode="auto">
          <a:xfrm>
            <a:off x="8883650" y="6551613"/>
            <a:ext cx="228600" cy="2746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5720" tIns="0" rIns="45720" bIns="0">
            <a:spAutoFit/>
          </a:bodyPr>
          <a:lstStyle/>
          <a:p>
            <a:pPr algn="ctr">
              <a:defRPr/>
            </a:pPr>
            <a:r>
              <a:rPr lang="en-US">
                <a:cs typeface="Arial" charset="0"/>
              </a:rPr>
              <a:t>1</a:t>
            </a:r>
          </a:p>
        </p:txBody>
      </p:sp>
    </p:spTree>
    <p:extLst>
      <p:ext uri="{BB962C8B-B14F-4D97-AF65-F5344CB8AC3E}">
        <p14:creationId xmlns:p14="http://schemas.microsoft.com/office/powerpoint/2010/main" val="19016027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457200" y="0"/>
            <a:ext cx="8229600" cy="1143000"/>
          </a:xfrm>
        </p:spPr>
        <p:txBody>
          <a:bodyPr/>
          <a:lstStyle/>
          <a:p>
            <a:pPr eaLnBrk="1" hangingPunct="1"/>
            <a:r>
              <a:rPr lang="en-US">
                <a:latin typeface="Berlin Sans FB" charset="0"/>
              </a:rPr>
              <a:t>Teratogens</a:t>
            </a:r>
          </a:p>
        </p:txBody>
      </p:sp>
      <p:sp>
        <p:nvSpPr>
          <p:cNvPr id="30722" name="Rectangle 3"/>
          <p:cNvSpPr>
            <a:spLocks noGrp="1" noChangeArrowheads="1"/>
          </p:cNvSpPr>
          <p:nvPr>
            <p:ph type="body" idx="1"/>
          </p:nvPr>
        </p:nvSpPr>
        <p:spPr>
          <a:xfrm>
            <a:off x="228600" y="990600"/>
            <a:ext cx="8382000" cy="3048000"/>
          </a:xfrm>
        </p:spPr>
        <p:txBody>
          <a:bodyPr/>
          <a:lstStyle/>
          <a:p>
            <a:pPr eaLnBrk="1" hangingPunct="1">
              <a:lnSpc>
                <a:spcPct val="90000"/>
              </a:lnSpc>
            </a:pPr>
            <a:r>
              <a:rPr lang="en-US">
                <a:latin typeface="Berlin Sans FB" charset="0"/>
              </a:rPr>
              <a:t>Substances that cross the placental barrier and prevent the fetus from developing normally</a:t>
            </a:r>
          </a:p>
          <a:p>
            <a:pPr eaLnBrk="1" hangingPunct="1">
              <a:lnSpc>
                <a:spcPct val="90000"/>
              </a:lnSpc>
            </a:pPr>
            <a:r>
              <a:rPr lang="en-US">
                <a:latin typeface="Berlin Sans FB" charset="0"/>
              </a:rPr>
              <a:t>Includes: radiation, toxic chemicals, viruses, drugs, alcohol, nicotine, etc.</a:t>
            </a:r>
          </a:p>
          <a:p>
            <a:pPr lvl="1" eaLnBrk="1" hangingPunct="1">
              <a:lnSpc>
                <a:spcPct val="90000"/>
              </a:lnSpc>
            </a:pPr>
            <a:r>
              <a:rPr lang="en-US" sz="2400">
                <a:latin typeface="Berlin Sans FB" charset="0"/>
              </a:rPr>
              <a:t>Example:  Fetal alcohol syndrome</a:t>
            </a:r>
          </a:p>
        </p:txBody>
      </p:sp>
      <p:sp>
        <p:nvSpPr>
          <p:cNvPr id="28676" name="Text Box 4"/>
          <p:cNvSpPr txBox="1">
            <a:spLocks noChangeArrowheads="1"/>
          </p:cNvSpPr>
          <p:nvPr/>
        </p:nvSpPr>
        <p:spPr bwMode="auto">
          <a:xfrm>
            <a:off x="8534400" y="6551613"/>
            <a:ext cx="577850" cy="2746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45720" tIns="0" rIns="45720" bIns="0">
            <a:spAutoFit/>
          </a:bodyPr>
          <a:lstStyle/>
          <a:p>
            <a:pPr algn="ctr">
              <a:defRPr/>
            </a:pPr>
            <a:r>
              <a:rPr lang="en-US">
                <a:cs typeface="Arial" charset="0"/>
              </a:rPr>
              <a:t>1, 2</a:t>
            </a:r>
          </a:p>
        </p:txBody>
      </p:sp>
      <p:sp>
        <p:nvSpPr>
          <p:cNvPr id="28678" name="Rectangle 6"/>
          <p:cNvSpPr>
            <a:spLocks noChangeArrowheads="1"/>
          </p:cNvSpPr>
          <p:nvPr/>
        </p:nvSpPr>
        <p:spPr bwMode="auto">
          <a:xfrm>
            <a:off x="304800" y="4191000"/>
            <a:ext cx="83820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buFontTx/>
              <a:buChar char="•"/>
              <a:defRPr/>
            </a:pPr>
            <a:r>
              <a:rPr lang="en-US" sz="2400">
                <a:cs typeface="Arial" charset="0"/>
              </a:rPr>
              <a:t>Prenatal health care begins early in pregnancy, with a focus on guidance from health professionals.  </a:t>
            </a:r>
          </a:p>
          <a:p>
            <a:pPr>
              <a:buFontTx/>
              <a:buChar char="•"/>
              <a:defRPr/>
            </a:pPr>
            <a:r>
              <a:rPr lang="en-US" sz="2400">
                <a:cs typeface="Arial" charset="0"/>
              </a:rPr>
              <a:t>Prenatal care is associated with higher survival rates and reduced prematurity</a:t>
            </a:r>
          </a:p>
          <a:p>
            <a:pPr>
              <a:buFontTx/>
              <a:buChar char="•"/>
              <a:defRPr/>
            </a:pPr>
            <a:r>
              <a:rPr lang="en-US" sz="2400">
                <a:cs typeface="Arial" charset="0"/>
              </a:rPr>
              <a:t>But many women, because of poverty and other problems, do not receive prenatal care</a:t>
            </a:r>
          </a:p>
        </p:txBody>
      </p:sp>
    </p:spTree>
    <p:extLst>
      <p:ext uri="{BB962C8B-B14F-4D97-AF65-F5344CB8AC3E}">
        <p14:creationId xmlns:p14="http://schemas.microsoft.com/office/powerpoint/2010/main" val="9399068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1029" descr="998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04800" y="152400"/>
            <a:ext cx="8382000" cy="6486525"/>
          </a:xfrm>
        </p:spPr>
      </p:pic>
    </p:spTree>
    <p:extLst>
      <p:ext uri="{BB962C8B-B14F-4D97-AF65-F5344CB8AC3E}">
        <p14:creationId xmlns:p14="http://schemas.microsoft.com/office/powerpoint/2010/main" val="18332532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71513" y="290513"/>
            <a:ext cx="7772400" cy="1143000"/>
          </a:xfrm>
        </p:spPr>
        <p:txBody>
          <a:bodyPr/>
          <a:lstStyle/>
          <a:p>
            <a:pPr eaLnBrk="1" hangingPunct="1"/>
            <a:r>
              <a:rPr lang="en-US" sz="4000">
                <a:latin typeface="Berlin Sans FB" charset="0"/>
              </a:rPr>
              <a:t>Infancy and Childhood</a:t>
            </a:r>
          </a:p>
        </p:txBody>
      </p:sp>
      <p:sp>
        <p:nvSpPr>
          <p:cNvPr id="36866" name="Rectangle 3"/>
          <p:cNvSpPr>
            <a:spLocks noChangeArrowheads="1"/>
          </p:cNvSpPr>
          <p:nvPr/>
        </p:nvSpPr>
        <p:spPr bwMode="auto">
          <a:xfrm>
            <a:off x="671513" y="1600200"/>
            <a:ext cx="7772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20000"/>
              </a:spcBef>
              <a:buFont typeface="Wingdings" charset="0"/>
              <a:buNone/>
            </a:pPr>
            <a:r>
              <a:rPr lang="en-US" sz="2800">
                <a:latin typeface="Berlin Sans FB" charset="0"/>
              </a:rPr>
              <a:t>Infancy and childhood span from birth to teenage years. During these years the individual grows physically, cognitively and socially.</a:t>
            </a:r>
          </a:p>
        </p:txBody>
      </p:sp>
      <p:graphicFrame>
        <p:nvGraphicFramePr>
          <p:cNvPr id="468996" name="Group 4"/>
          <p:cNvGraphicFramePr>
            <a:graphicFrameLocks noGrp="1"/>
          </p:cNvGraphicFramePr>
          <p:nvPr>
            <p:ph idx="1"/>
          </p:nvPr>
        </p:nvGraphicFramePr>
        <p:xfrm>
          <a:off x="684213" y="3698875"/>
          <a:ext cx="7745412" cy="2206625"/>
        </p:xfrm>
        <a:graphic>
          <a:graphicData uri="http://schemas.openxmlformats.org/drawingml/2006/table">
            <a:tbl>
              <a:tblPr/>
              <a:tblGrid>
                <a:gridCol w="3873500"/>
                <a:gridCol w="3871912"/>
              </a:tblGrid>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Berlin Sans FB" pitchFamily="34" charset="0"/>
                        </a:rPr>
                        <a:t>Stage</a:t>
                      </a:r>
                    </a:p>
                  </a:txBody>
                  <a:tcPr anchor="ctr" anchorCtr="1"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Berlin Sans FB" pitchFamily="34" charset="0"/>
                        </a:rPr>
                        <a:t>Span</a:t>
                      </a:r>
                    </a:p>
                  </a:txBody>
                  <a:tcPr anchor="ctr" anchorCtr="1"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r h="771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Berlin Sans FB" pitchFamily="34" charset="0"/>
                        </a:rPr>
                        <a:t>Infancy</a:t>
                      </a:r>
                    </a:p>
                  </a:txBody>
                  <a:tcPr anchor="ctr" anchorCtr="1" horzOverflow="overflow">
                    <a:lnL cap="flat">
                      <a:noFill/>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95000"/>
                        </a:lnSpc>
                        <a:spcBef>
                          <a:spcPct val="2000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Berlin Sans FB" pitchFamily="34" charset="0"/>
                        </a:rPr>
                        <a:t>Newborn to toddler</a:t>
                      </a:r>
                    </a:p>
                  </a:txBody>
                  <a:tcPr anchor="ctr" anchorCtr="1" horzOverflow="overflow">
                    <a:lnL w="12700" cap="flat" cmpd="sng" algn="ctr">
                      <a:solidFill>
                        <a:schemeClr val="tx1"/>
                      </a:solidFill>
                      <a:prstDash val="solid"/>
                      <a:round/>
                      <a:headEnd type="none" w="med" len="med"/>
                      <a:tailEnd type="none" w="med" len="med"/>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tr>
              <a:tr h="6731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Berlin Sans FB" pitchFamily="34" charset="0"/>
                        </a:rPr>
                        <a:t>Childhood</a:t>
                      </a:r>
                    </a:p>
                  </a:txBody>
                  <a:tcPr anchor="ctr" anchorCtr="1"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c>
                  <a:txBody>
                    <a:bodyPr/>
                    <a:lstStyle/>
                    <a:p>
                      <a:pPr marL="0" marR="0" lvl="0" indent="0" algn="ctr" defTabSz="914400" rtl="0" eaLnBrk="1" fontAlgn="base" latinLnBrk="0" hangingPunct="1">
                        <a:lnSpc>
                          <a:spcPct val="95000"/>
                        </a:lnSpc>
                        <a:spcBef>
                          <a:spcPct val="20000"/>
                        </a:spcBef>
                        <a:spcAft>
                          <a:spcPct val="0"/>
                        </a:spcAft>
                        <a:buClrTx/>
                        <a:buSzTx/>
                        <a:buFont typeface="Wingdings" pitchFamily="2" charset="2"/>
                        <a:buNone/>
                        <a:tabLst/>
                      </a:pPr>
                      <a:r>
                        <a:rPr kumimoji="0" lang="en-US" altLang="en-US" sz="2400" b="0" i="0" u="none" strike="noStrike" cap="none" normalizeH="0" baseline="0" dirty="0" smtClean="0">
                          <a:ln>
                            <a:noFill/>
                          </a:ln>
                          <a:solidFill>
                            <a:schemeClr val="tx1"/>
                          </a:solidFill>
                          <a:effectLst/>
                          <a:latin typeface="Berlin Sans FB" pitchFamily="34" charset="0"/>
                        </a:rPr>
                        <a:t>Toddler to teenager</a:t>
                      </a:r>
                    </a:p>
                  </a:txBody>
                  <a:tcPr anchor="ctr" anchorCtr="1" horzOverflow="overflow">
                    <a:lnL w="12700" cap="flat" cmpd="sng" algn="ctr">
                      <a:solidFill>
                        <a:schemeClr val="tx1"/>
                      </a:solidFill>
                      <a:prstDash val="solid"/>
                      <a:round/>
                      <a:headEnd type="none" w="med" len="med"/>
                      <a:tailEnd type="none" w="med" len="med"/>
                    </a:lnL>
                    <a:lnR cap="flat">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tr>
            </a:tbl>
          </a:graphicData>
        </a:graphic>
      </p:graphicFrame>
    </p:spTree>
    <p:extLst>
      <p:ext uri="{BB962C8B-B14F-4D97-AF65-F5344CB8AC3E}">
        <p14:creationId xmlns:p14="http://schemas.microsoft.com/office/powerpoint/2010/main" val="345697940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671513" y="0"/>
            <a:ext cx="7772400" cy="685800"/>
          </a:xfrm>
        </p:spPr>
        <p:txBody>
          <a:bodyPr>
            <a:normAutofit fontScale="90000"/>
          </a:bodyPr>
          <a:lstStyle/>
          <a:p>
            <a:pPr eaLnBrk="1" hangingPunct="1"/>
            <a:r>
              <a:rPr lang="en-US" sz="4000">
                <a:latin typeface="Berlin Sans FB" charset="0"/>
              </a:rPr>
              <a:t>Physical Development</a:t>
            </a:r>
          </a:p>
        </p:txBody>
      </p:sp>
      <p:pic>
        <p:nvPicPr>
          <p:cNvPr id="38914" name="Picture 2" descr="http://upload.wikimedia.org/wikipedia/en/thumb/a/a0/Human_Brain_Development_Timeline_Image.jpg/500px-Human_Brain_Development_Timeline_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1335088"/>
            <a:ext cx="6781800" cy="552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3"/>
          <p:cNvSpPr>
            <a:spLocks noChangeArrowheads="1"/>
          </p:cNvSpPr>
          <p:nvPr/>
        </p:nvSpPr>
        <p:spPr bwMode="auto">
          <a:xfrm>
            <a:off x="0" y="685800"/>
            <a:ext cx="914400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20000"/>
              </a:spcBef>
              <a:buFont typeface="Wingdings" charset="0"/>
              <a:buNone/>
            </a:pPr>
            <a:r>
              <a:rPr lang="en-US" sz="2400">
                <a:latin typeface="Berlin Sans FB" charset="0"/>
              </a:rPr>
              <a:t>Infants</a:t>
            </a:r>
            <a:r>
              <a:rPr lang="ja-JP" altLang="en-US" sz="2400">
                <a:latin typeface="Berlin Sans FB" charset="0"/>
              </a:rPr>
              <a:t>’</a:t>
            </a:r>
            <a:r>
              <a:rPr lang="en-US" altLang="ja-JP" sz="2400">
                <a:latin typeface="Berlin Sans FB" charset="0"/>
              </a:rPr>
              <a:t> psychological development depend on their biological development. </a:t>
            </a:r>
            <a:endParaRPr lang="en-US" sz="2400">
              <a:latin typeface="Berlin Sans FB" charset="0"/>
            </a:endParaRPr>
          </a:p>
        </p:txBody>
      </p:sp>
      <p:sp>
        <p:nvSpPr>
          <p:cNvPr id="33798" name="Rectangle 6"/>
          <p:cNvSpPr>
            <a:spLocks noChangeArrowheads="1"/>
          </p:cNvSpPr>
          <p:nvPr/>
        </p:nvSpPr>
        <p:spPr bwMode="auto">
          <a:xfrm>
            <a:off x="0" y="1600200"/>
            <a:ext cx="28194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sz="2400">
                <a:latin typeface="Berlin Sans FB" charset="0"/>
                <a:cs typeface="Arial" charset="0"/>
              </a:rPr>
              <a:t>To understand emergence of motor skills and memory we must understand the </a:t>
            </a:r>
            <a:r>
              <a:rPr lang="en-US" sz="2400">
                <a:solidFill>
                  <a:srgbClr val="0000FF"/>
                </a:solidFill>
                <a:latin typeface="Berlin Sans FB" charset="0"/>
                <a:cs typeface="Arial" charset="0"/>
              </a:rPr>
              <a:t>developing brain</a:t>
            </a:r>
            <a:r>
              <a:rPr lang="en-US" sz="2400">
                <a:latin typeface="Berlin Sans FB" charset="0"/>
                <a:cs typeface="Arial" charset="0"/>
              </a:rPr>
              <a:t>.</a:t>
            </a:r>
          </a:p>
        </p:txBody>
      </p:sp>
    </p:spTree>
    <p:extLst>
      <p:ext uri="{BB962C8B-B14F-4D97-AF65-F5344CB8AC3E}">
        <p14:creationId xmlns:p14="http://schemas.microsoft.com/office/powerpoint/2010/main" val="147487479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1179</Words>
  <Application>Microsoft Macintosh PowerPoint</Application>
  <PresentationFormat>On-screen Show (4:3)</PresentationFormat>
  <Paragraphs>94</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Prenatal Development and the Newborn</vt:lpstr>
      <vt:lpstr>Conception</vt:lpstr>
      <vt:lpstr>Prenatal Development</vt:lpstr>
      <vt:lpstr>Prenatal Development</vt:lpstr>
      <vt:lpstr>Teratogens</vt:lpstr>
      <vt:lpstr>PowerPoint Presentation</vt:lpstr>
      <vt:lpstr>Infancy and Childhood</vt:lpstr>
      <vt:lpstr>Physical Development</vt:lpstr>
      <vt:lpstr>Developing Brain</vt:lpstr>
      <vt:lpstr>Maturation</vt:lpstr>
      <vt:lpstr>Maturation and Infant Memory</vt:lpstr>
      <vt:lpstr>Cognitive Development in the  Newborn</vt:lpstr>
    </vt:vector>
  </TitlesOfParts>
  <Company>Chatham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CCS User</dc:creator>
  <cp:lastModifiedBy>CCS User</cp:lastModifiedBy>
  <cp:revision>1</cp:revision>
  <dcterms:created xsi:type="dcterms:W3CDTF">2015-03-02T15:35:43Z</dcterms:created>
  <dcterms:modified xsi:type="dcterms:W3CDTF">2015-03-02T15:37:53Z</dcterms:modified>
</cp:coreProperties>
</file>