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6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8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1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8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8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6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5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2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2791-30E1-EF4D-A1FE-B854B33CE3FE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C6962-B829-9042-94CD-B23270F53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4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pPr algn="l"/>
            <a:r>
              <a:rPr lang="en-US" sz="4000">
                <a:latin typeface="Berlin Sans FB" charset="0"/>
              </a:rPr>
              <a:t>Statistical Reasoning</a:t>
            </a:r>
          </a:p>
        </p:txBody>
      </p:sp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76200" y="990600"/>
            <a:ext cx="853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9438" indent="-5794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E. Inference</a:t>
            </a:r>
          </a:p>
          <a:p>
            <a:pPr marL="579438" indent="-5794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    1. Does the sample represent the pop.?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2057400"/>
            <a:ext cx="9144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36638" indent="-10366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     2. Are differences between groups statistically significant?</a:t>
            </a:r>
          </a:p>
          <a:p>
            <a:pPr marL="1036638" indent="-10366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          a. Big differences-good</a:t>
            </a:r>
          </a:p>
          <a:p>
            <a:pPr marL="1036638" indent="-10366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          b. Low variability-good</a:t>
            </a:r>
          </a:p>
          <a:p>
            <a:pPr marL="1036638" indent="-10366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          c. Big groups-good</a:t>
            </a:r>
          </a:p>
          <a:p>
            <a:pPr marL="1036638" indent="-1036638">
              <a:spcBef>
                <a:spcPct val="20000"/>
              </a:spcBef>
            </a:pPr>
            <a:r>
              <a:rPr lang="en-US" sz="3200">
                <a:latin typeface="Berlin Sans FB" charset="0"/>
              </a:rPr>
              <a:t>     3.  Statistical significance is the likelihood that your results occurred by chance.  The p value (probability) must be lower than .05.  Basically want to be at least 95% certain</a:t>
            </a:r>
          </a:p>
        </p:txBody>
      </p:sp>
    </p:spTree>
    <p:extLst>
      <p:ext uri="{BB962C8B-B14F-4D97-AF65-F5344CB8AC3E}">
        <p14:creationId xmlns:p14="http://schemas.microsoft.com/office/powerpoint/2010/main" val="314816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Advantages of each:</a:t>
            </a:r>
            <a:br>
              <a:rPr lang="en-US" dirty="0">
                <a:ea typeface="+mj-ea"/>
              </a:rPr>
            </a:b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>
                <a:latin typeface="Berlin Sans FB" charset="0"/>
              </a:rPr>
              <a:t>Survey/interview </a:t>
            </a:r>
            <a:endParaRPr lang="en-US" sz="37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Usually anonymous, so answers are more honest </a:t>
            </a:r>
            <a:endParaRPr lang="en-US" sz="33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Instant feedback </a:t>
            </a:r>
            <a:endParaRPr lang="en-US" sz="33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Quantitative data</a:t>
            </a:r>
            <a:endParaRPr lang="en-US" sz="3300">
              <a:latin typeface="Berlin Sans FB" charset="0"/>
            </a:endParaRPr>
          </a:p>
          <a:p>
            <a:pPr>
              <a:lnSpc>
                <a:spcPct val="90000"/>
              </a:lnSpc>
            </a:pPr>
            <a:r>
              <a:rPr lang="en-US" sz="3000">
                <a:latin typeface="Berlin Sans FB" charset="0"/>
              </a:rPr>
              <a:t>Case study (either longitudinal or cross-sectional) </a:t>
            </a:r>
            <a:endParaRPr lang="en-US" sz="37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You observe activities/reactions personally and do not rely on others</a:t>
            </a:r>
            <a:r>
              <a:rPr lang="ja-JP" altLang="en-US" sz="2600">
                <a:latin typeface="Berlin Sans FB" charset="0"/>
              </a:rPr>
              <a:t>’</a:t>
            </a:r>
            <a:r>
              <a:rPr lang="en-US" sz="2600">
                <a:latin typeface="Berlin Sans FB" charset="0"/>
              </a:rPr>
              <a:t> reports </a:t>
            </a:r>
            <a:endParaRPr lang="en-US" sz="33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For longitudinal, you can see how a treatment/behavior changes over a long period of time </a:t>
            </a:r>
            <a:endParaRPr lang="en-US" sz="37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For cross-sectional, you can see if a treatment/behavior is adaptable to different age groups at a given time. </a:t>
            </a:r>
            <a:endParaRPr lang="en-US" sz="3700">
              <a:latin typeface="Berlin Sans FB" charset="0"/>
            </a:endParaRPr>
          </a:p>
          <a:p>
            <a:pPr>
              <a:lnSpc>
                <a:spcPct val="90000"/>
              </a:lnSpc>
            </a:pPr>
            <a:endParaRPr lang="en-US" sz="3000">
              <a:latin typeface="Berlin Sans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5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" charset="0"/>
              </a:rPr>
              <a:t>Advantages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Experiment </a:t>
            </a:r>
            <a:endParaRPr lang="en-US" sz="4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You decide what you are looking for before you start, and set </a:t>
            </a:r>
            <a:r>
              <a:rPr lang="en-US" dirty="0" smtClean="0">
                <a:ea typeface="+mn-ea"/>
              </a:rPr>
              <a:t>the</a:t>
            </a:r>
            <a:r>
              <a:rPr lang="en-US" sz="3600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experiment </a:t>
            </a:r>
            <a:r>
              <a:rPr lang="en-US" dirty="0">
                <a:ea typeface="+mn-ea"/>
              </a:rPr>
              <a:t>up to directly show </a:t>
            </a:r>
            <a:endParaRPr lang="en-US" sz="4000" dirty="0">
              <a:ea typeface="+mn-ea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your </a:t>
            </a:r>
            <a:r>
              <a:rPr lang="en-US" dirty="0">
                <a:ea typeface="+mn-ea"/>
              </a:rPr>
              <a:t>hypothesis as part of the scientific method. </a:t>
            </a:r>
            <a:endParaRPr lang="en-US" sz="36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You can focus more on </a:t>
            </a:r>
            <a:r>
              <a:rPr lang="en-US" u="sng" dirty="0">
                <a:ea typeface="+mn-ea"/>
              </a:rPr>
              <a:t>causation</a:t>
            </a:r>
            <a:r>
              <a:rPr lang="en-US" dirty="0">
                <a:ea typeface="+mn-ea"/>
              </a:rPr>
              <a:t>, and less on correlation.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By operationally defining your  variables you can help replication which leads to reliability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343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" charset="0"/>
              </a:rPr>
              <a:t>Disadvantages…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>
                <a:latin typeface="Berlin Sans FB" charset="0"/>
              </a:rPr>
              <a:t>Survey/interview </a:t>
            </a:r>
            <a:endParaRPr lang="en-US" sz="37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You have to control for different types of bias or leading questions. </a:t>
            </a:r>
            <a:endParaRPr lang="en-US" sz="33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You have to make sure you have a representative population and a random sample of that population.</a:t>
            </a:r>
            <a:endParaRPr lang="en-US" sz="3700">
              <a:latin typeface="Berlin Sans FB" charset="0"/>
            </a:endParaRPr>
          </a:p>
          <a:p>
            <a:pPr>
              <a:lnSpc>
                <a:spcPct val="90000"/>
              </a:lnSpc>
            </a:pPr>
            <a:r>
              <a:rPr lang="en-US" sz="3000">
                <a:latin typeface="Berlin Sans FB" charset="0"/>
              </a:rPr>
              <a:t>Case study </a:t>
            </a:r>
            <a:endParaRPr lang="en-US" sz="37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Your findings may be specific to the particular subject you have chosen. They may be the exception to the norm (though it worked out in Piaget</a:t>
            </a:r>
            <a:r>
              <a:rPr lang="ja-JP" altLang="en-US" sz="2600">
                <a:latin typeface="Berlin Sans FB" charset="0"/>
              </a:rPr>
              <a:t>’</a:t>
            </a:r>
            <a:r>
              <a:rPr lang="en-US" sz="2600">
                <a:latin typeface="Berlin Sans FB" charset="0"/>
              </a:rPr>
              <a:t>s case). </a:t>
            </a:r>
            <a:endParaRPr lang="en-US" sz="3700">
              <a:latin typeface="Berlin Sans FB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Berlin Sans FB" charset="0"/>
              </a:rPr>
              <a:t>Time, time, time … you need a lot of it. </a:t>
            </a:r>
            <a:endParaRPr lang="en-US" sz="3300">
              <a:latin typeface="Berlin Sans FB" charset="0"/>
            </a:endParaRPr>
          </a:p>
          <a:p>
            <a:pPr>
              <a:lnSpc>
                <a:spcPct val="90000"/>
              </a:lnSpc>
            </a:pPr>
            <a:endParaRPr lang="en-US" sz="3000">
              <a:latin typeface="Berlin Sans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4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" charset="0"/>
              </a:rPr>
              <a:t>Disadvantages cont…</a:t>
            </a:r>
          </a:p>
        </p:txBody>
      </p:sp>
      <p:sp>
        <p:nvSpPr>
          <p:cNvPr id="1239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Berlin Sans FB" charset="0"/>
              </a:rPr>
              <a:t>Experiment </a:t>
            </a:r>
            <a:endParaRPr lang="en-US" sz="4000">
              <a:latin typeface="Berlin Sans FB" charset="0"/>
            </a:endParaRPr>
          </a:p>
          <a:p>
            <a:pPr lvl="1"/>
            <a:r>
              <a:rPr lang="en-US">
                <a:latin typeface="Berlin Sans FB" charset="0"/>
              </a:rPr>
              <a:t>You have to monitor all things closely and make sure to control the environment as to limit stimuli and confounding variables</a:t>
            </a:r>
            <a:endParaRPr lang="en-US" sz="4000">
              <a:latin typeface="Berlin Sans FB" charset="0"/>
            </a:endParaRPr>
          </a:p>
          <a:p>
            <a:pPr lvl="1"/>
            <a:r>
              <a:rPr lang="en-US">
                <a:latin typeface="Berlin Sans FB" charset="0"/>
              </a:rPr>
              <a:t>You have to make sure that you are following all ethical protocols. </a:t>
            </a:r>
            <a:endParaRPr lang="en-US" sz="3600">
              <a:latin typeface="Berlin Sans FB" charset="0"/>
            </a:endParaRPr>
          </a:p>
          <a:p>
            <a:pPr lvl="1"/>
            <a:r>
              <a:rPr lang="en-US">
                <a:latin typeface="Berlin Sans FB" charset="0"/>
              </a:rPr>
              <a:t>Possible issues with placebo effect, employ a double-blind method</a:t>
            </a:r>
            <a:endParaRPr lang="en-US" sz="4000">
              <a:latin typeface="Berlin Sans FB" charset="0"/>
            </a:endParaRPr>
          </a:p>
          <a:p>
            <a:endParaRPr lang="en-US">
              <a:latin typeface="Berlin Sans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8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324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Statistical Reasoning</vt:lpstr>
      <vt:lpstr>Advantages of each: </vt:lpstr>
      <vt:lpstr>Advantages cont.</vt:lpstr>
      <vt:lpstr>Disadvantages…</vt:lpstr>
      <vt:lpstr>Disadvantages cont…</vt:lpstr>
    </vt:vector>
  </TitlesOfParts>
  <Company>Chatham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Reasoning</dc:title>
  <dc:creator>CCS User</dc:creator>
  <cp:lastModifiedBy>CCS User</cp:lastModifiedBy>
  <cp:revision>1</cp:revision>
  <dcterms:created xsi:type="dcterms:W3CDTF">2015-02-06T17:43:25Z</dcterms:created>
  <dcterms:modified xsi:type="dcterms:W3CDTF">2015-02-06T17:45:09Z</dcterms:modified>
</cp:coreProperties>
</file>