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Override PartName="/ppt/charts/chart7.xml" ContentType="application/vnd.openxmlformats-officedocument.drawingml.chart+xml"/>
  <Default Extension="bin" ContentType="application/vnd.openxmlformats-officedocument.presentationml.printerSettings"/>
  <Override PartName="/ppt/drawings/drawing2.xml" ContentType="application/vnd.openxmlformats-officedocument.drawingml.chartshapes+xml"/>
  <Override PartName="/ppt/slides/slide18.xml" ContentType="application/vnd.openxmlformats-officedocument.presentationml.slide+xml"/>
  <Override PartName="/ppt/slides/slide37.xml" ContentType="application/vnd.openxmlformats-officedocument.presentationml.slide+xml"/>
  <Override PartName="/ppt/charts/chart11.xml" ContentType="application/vnd.openxmlformats-officedocument.drawingml.chart+xml"/>
  <Override PartName="/ppt/slides/slide56.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charts/chart15.xml" ContentType="application/vnd.openxmlformats-officedocument.drawingml.chart+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charts/chart4.xml" ContentType="application/vnd.openxmlformats-officedocument.drawingml.chart+xml"/>
  <Override PartName="/ppt/slides/slide11.xml" ContentType="application/vnd.openxmlformats-officedocument.presentationml.slide+xml"/>
  <Override PartName="/ppt/slides/slide65.xml" ContentType="application/vnd.openxmlformats-officedocument.presentationml.slide+xml"/>
  <Override PartName="/ppt/slides/slide46.xml" ContentType="application/vnd.openxmlformats-officedocument.presentationml.slide+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charts/chart8.xml" ContentType="application/vnd.openxmlformats-officedocument.drawingml.chart+xml"/>
  <Override PartName="/ppt/slides/slide69.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slides/slide19.xml" ContentType="application/vnd.openxmlformats-officedocument.presentationml.slide+xml"/>
  <Override PartName="/ppt/slides/slide38.xml" ContentType="application/vnd.openxmlformats-officedocument.presentationml.slide+xml"/>
  <Override PartName="/ppt/charts/chart12.xml" ContentType="application/vnd.openxmlformats-officedocument.drawingml.chart+xml"/>
  <Override PartName="/ppt/slides/slide57.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charts/chart1.xml" ContentType="application/vnd.openxmlformats-officedocument.drawingml.chart+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docProps/core.xml" ContentType="application/vnd.openxmlformats-package.core-properties+xml"/>
  <Default Extension="jpeg" ContentType="image/jpeg"/>
  <Override PartName="/ppt/charts/chart16.xml" ContentType="application/vnd.openxmlformats-officedocument.drawingml.chart+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charts/chart5.xml" ContentType="application/vnd.openxmlformats-officedocument.drawingml.chart+xml"/>
  <Override PartName="/ppt/slides/slide66.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charts/chart9.xml" ContentType="application/vnd.openxmlformats-officedocument.drawingml.chart+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charts/chart13.xml" ContentType="application/vnd.openxmlformats-officedocument.drawingml.chart+xml"/>
  <Override PartName="/ppt/slides/slide58.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charts/chart2.xml" ContentType="application/vnd.openxmlformats-officedocument.drawingml.chart+xml"/>
  <Override PartName="/ppt/theme/theme3.xml" ContentType="application/vnd.openxmlformats-officedocument.theme+xml"/>
  <Override PartName="/ppt/slides/slide63.xml" ContentType="application/vnd.openxmlformats-officedocument.presentationml.slide+xml"/>
  <Override PartName="/ppt/slideLayouts/slideLayout12.xml" ContentType="application/vnd.openxmlformats-officedocument.presentationml.slideLayout+xml"/>
  <Override PartName="/ppt/charts/chart17.xml" ContentType="application/vnd.openxmlformats-officedocument.drawingml.char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charts/chart6.xml" ContentType="application/vnd.openxmlformats-officedocument.drawingml.chart+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charts/chart10.xml" ContentType="application/vnd.openxmlformats-officedocument.drawingml.chart+xml"/>
  <Override PartName="/ppt/drawings/drawing1.xml" ContentType="application/vnd.openxmlformats-officedocument.drawingml.chartshapes+xml"/>
  <Override PartName="/ppt/slides/slide2.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charts/chart14.xml" ContentType="application/vnd.openxmlformats-officedocument.drawingml.chart+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charts/chart3.xml" ContentType="application/vnd.openxmlformats-officedocument.drawingml.chart+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Override PartName="/ppt/slideLayouts/slideLayout13.xml" ContentType="application/vnd.openxmlformats-officedocument.presentationml.slideLayout+xml"/>
  <Default Extension="png" ContentType="image/png"/>
  <Override PartName="/ppt/charts/chart1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 id="2147483685" r:id="rId2"/>
  </p:sldMasterIdLst>
  <p:notesMasterIdLst>
    <p:notesMasterId r:id="rId72"/>
  </p:notesMasterIdLst>
  <p:handoutMasterIdLst>
    <p:handoutMasterId r:id="rId73"/>
  </p:handoutMasterIdLst>
  <p:sldIdLst>
    <p:sldId id="277" r:id="rId3"/>
    <p:sldId id="257" r:id="rId4"/>
    <p:sldId id="278" r:id="rId5"/>
    <p:sldId id="280" r:id="rId6"/>
    <p:sldId id="282" r:id="rId7"/>
    <p:sldId id="283" r:id="rId8"/>
    <p:sldId id="284" r:id="rId9"/>
    <p:sldId id="285" r:id="rId10"/>
    <p:sldId id="286" r:id="rId11"/>
    <p:sldId id="345" r:id="rId12"/>
    <p:sldId id="346" r:id="rId13"/>
    <p:sldId id="347" r:id="rId14"/>
    <p:sldId id="349" r:id="rId15"/>
    <p:sldId id="350" r:id="rId16"/>
    <p:sldId id="287" r:id="rId17"/>
    <p:sldId id="288" r:id="rId18"/>
    <p:sldId id="289" r:id="rId19"/>
    <p:sldId id="353" r:id="rId20"/>
    <p:sldId id="290" r:id="rId21"/>
    <p:sldId id="291" r:id="rId22"/>
    <p:sldId id="292" r:id="rId23"/>
    <p:sldId id="293" r:id="rId24"/>
    <p:sldId id="294" r:id="rId25"/>
    <p:sldId id="295" r:id="rId26"/>
    <p:sldId id="296" r:id="rId27"/>
    <p:sldId id="356" r:id="rId28"/>
    <p:sldId id="351" r:id="rId29"/>
    <p:sldId id="352"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54"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 id="335" r:id="rId62"/>
    <p:sldId id="336" r:id="rId63"/>
    <p:sldId id="337" r:id="rId64"/>
    <p:sldId id="338" r:id="rId65"/>
    <p:sldId id="339" r:id="rId66"/>
    <p:sldId id="340" r:id="rId67"/>
    <p:sldId id="341" r:id="rId68"/>
    <p:sldId id="342" r:id="rId69"/>
    <p:sldId id="343" r:id="rId70"/>
    <p:sldId id="344"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FF0000"/>
    <a:srgbClr val="66FF33"/>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8" d="100"/>
          <a:sy n="98" d="100"/>
        </p:scale>
        <p:origin x="-4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notesMaster" Target="notesMasters/notesMaster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handoutMaster" Target="handoutMasters/handoutMaster1.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Documents\Wakefield\Civics\Civics%20Spring%2008\Econ%20Unit%202\CW%2311.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Documents\Wakefield\Civics\Civics%20Spring%2008\Econ%20Unit%202\CW%2311.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Documents\Wakefield\Civics\Civics%20Spring%2008\Econ%20Unit%202\CW%2311.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Documents\Wakefield\Civics\Civics%20Spring%2008\Econ%20Unit%202\CW%231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layout/>
    </c:title>
    <c:plotArea>
      <c:layout/>
      <c:scatterChart>
        <c:scatterStyle val="lineMarker"/>
        <c:ser>
          <c:idx val="0"/>
          <c:order val="0"/>
          <c:tx>
            <c:v>Demand Curve for Widgets</c:v>
          </c:tx>
          <c:xVal>
            <c:numRef>
              <c:f>Sheet1!$B$1:$B$5</c:f>
              <c:numCache>
                <c:formatCode>General</c:formatCode>
                <c:ptCount val="5"/>
                <c:pt idx="0">
                  <c:v>2.0</c:v>
                </c:pt>
                <c:pt idx="1">
                  <c:v>4.0</c:v>
                </c:pt>
                <c:pt idx="2">
                  <c:v>6.0</c:v>
                </c:pt>
                <c:pt idx="3">
                  <c:v>8.0</c:v>
                </c:pt>
                <c:pt idx="4">
                  <c:v>10.0</c:v>
                </c:pt>
              </c:numCache>
            </c:numRef>
          </c:xVal>
          <c:yVal>
            <c:numRef>
              <c:f>Sheet1!$A$1:$A$5</c:f>
              <c:numCache>
                <c:formatCode>"$"#,##0_);[Red]\("$"#,##0\)</c:formatCode>
                <c:ptCount val="5"/>
                <c:pt idx="0">
                  <c:v>5.0</c:v>
                </c:pt>
                <c:pt idx="1">
                  <c:v>4.0</c:v>
                </c:pt>
                <c:pt idx="2">
                  <c:v>3.0</c:v>
                </c:pt>
                <c:pt idx="3">
                  <c:v>2.0</c:v>
                </c:pt>
                <c:pt idx="4">
                  <c:v>1.0</c:v>
                </c:pt>
              </c:numCache>
            </c:numRef>
          </c:yVal>
        </c:ser>
        <c:axId val="654781384"/>
        <c:axId val="654776696"/>
      </c:scatterChart>
      <c:valAx>
        <c:axId val="654781384"/>
        <c:scaling>
          <c:orientation val="minMax"/>
        </c:scaling>
        <c:axPos val="b"/>
        <c:title>
          <c:tx>
            <c:rich>
              <a:bodyPr/>
              <a:lstStyle/>
              <a:p>
                <a:pPr>
                  <a:defRPr/>
                </a:pPr>
                <a:r>
                  <a:rPr lang="en-US"/>
                  <a:t>Quantity Demanded</a:t>
                </a:r>
                <a:r>
                  <a:rPr lang="en-US" baseline="0"/>
                  <a:t> of Widgets</a:t>
                </a:r>
                <a:endParaRPr lang="en-US"/>
              </a:p>
            </c:rich>
          </c:tx>
          <c:layout/>
        </c:title>
        <c:numFmt formatCode="General" sourceLinked="1"/>
        <c:majorTickMark val="none"/>
        <c:tickLblPos val="nextTo"/>
        <c:crossAx val="654776696"/>
        <c:crosses val="autoZero"/>
        <c:crossBetween val="midCat"/>
      </c:valAx>
      <c:valAx>
        <c:axId val="654776696"/>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781384"/>
        <c:crosses val="autoZero"/>
        <c:crossBetween val="midCat"/>
      </c:valAx>
    </c:plotArea>
    <c:legend>
      <c:legendPos val="r"/>
      <c:layout/>
    </c:legend>
    <c:plotVisOnly val="1"/>
  </c:chart>
  <c:spPr>
    <a:solidFill>
      <a:schemeClr val="bg1"/>
    </a:solidFill>
  </c:sp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Decrease in Supply</a:t>
            </a:r>
          </a:p>
        </c:rich>
      </c:tx>
      <c:layout>
        <c:manualLayout>
          <c:xMode val="edge"/>
          <c:yMode val="edge"/>
          <c:x val="0.298645888013998"/>
          <c:y val="0.0277777777777779"/>
        </c:manualLayout>
      </c:layout>
    </c:title>
    <c:plotArea>
      <c:layout/>
      <c:scatterChart>
        <c:scatterStyle val="smoothMarker"/>
        <c:ser>
          <c:idx val="0"/>
          <c:order val="0"/>
          <c:tx>
            <c:v>Original Supply Curve</c:v>
          </c:tx>
          <c:xVal>
            <c:numRef>
              <c:f>Sheet5!$B$1:$B$5</c:f>
              <c:numCache>
                <c:formatCode>General</c:formatCode>
                <c:ptCount val="5"/>
                <c:pt idx="0">
                  <c:v>10.0</c:v>
                </c:pt>
                <c:pt idx="1">
                  <c:v>8.0</c:v>
                </c:pt>
                <c:pt idx="2">
                  <c:v>6.0</c:v>
                </c:pt>
                <c:pt idx="3">
                  <c:v>4.0</c:v>
                </c:pt>
                <c:pt idx="4">
                  <c:v>2.0</c:v>
                </c:pt>
              </c:numCache>
            </c:numRef>
          </c:xVal>
          <c:yVal>
            <c:numRef>
              <c:f>Sheet5!$A$1:$A$5</c:f>
              <c:numCache>
                <c:formatCode>"$"#,##0_);[Red]\("$"#,##0\)</c:formatCode>
                <c:ptCount val="5"/>
                <c:pt idx="0">
                  <c:v>5.0</c:v>
                </c:pt>
                <c:pt idx="1">
                  <c:v>4.0</c:v>
                </c:pt>
                <c:pt idx="2">
                  <c:v>3.0</c:v>
                </c:pt>
                <c:pt idx="3">
                  <c:v>2.0</c:v>
                </c:pt>
                <c:pt idx="4">
                  <c:v>1.0</c:v>
                </c:pt>
              </c:numCache>
            </c:numRef>
          </c:yVal>
          <c:smooth val="1"/>
        </c:ser>
        <c:ser>
          <c:idx val="1"/>
          <c:order val="1"/>
          <c:tx>
            <c:v>New Supply Curve</c:v>
          </c:tx>
          <c:xVal>
            <c:numRef>
              <c:f>Sheet5!$C$1:$C$5</c:f>
              <c:numCache>
                <c:formatCode>General</c:formatCode>
                <c:ptCount val="5"/>
                <c:pt idx="0">
                  <c:v>8.0</c:v>
                </c:pt>
                <c:pt idx="1">
                  <c:v>6.0</c:v>
                </c:pt>
                <c:pt idx="2">
                  <c:v>4.0</c:v>
                </c:pt>
                <c:pt idx="3">
                  <c:v>2.0</c:v>
                </c:pt>
                <c:pt idx="4">
                  <c:v>0.0</c:v>
                </c:pt>
              </c:numCache>
            </c:numRef>
          </c:xVal>
          <c:yVal>
            <c:numRef>
              <c:f>Sheet5!$A$1:$A$5</c:f>
              <c:numCache>
                <c:formatCode>"$"#,##0_);[Red]\("$"#,##0\)</c:formatCode>
                <c:ptCount val="5"/>
                <c:pt idx="0">
                  <c:v>5.0</c:v>
                </c:pt>
                <c:pt idx="1">
                  <c:v>4.0</c:v>
                </c:pt>
                <c:pt idx="2">
                  <c:v>3.0</c:v>
                </c:pt>
                <c:pt idx="3">
                  <c:v>2.0</c:v>
                </c:pt>
                <c:pt idx="4">
                  <c:v>1.0</c:v>
                </c:pt>
              </c:numCache>
            </c:numRef>
          </c:yVal>
          <c:smooth val="1"/>
        </c:ser>
        <c:axId val="650858008"/>
        <c:axId val="650842040"/>
      </c:scatterChart>
      <c:valAx>
        <c:axId val="650858008"/>
        <c:scaling>
          <c:orientation val="minMax"/>
        </c:scaling>
        <c:axPos val="b"/>
        <c:title>
          <c:tx>
            <c:rich>
              <a:bodyPr/>
              <a:lstStyle/>
              <a:p>
                <a:pPr>
                  <a:defRPr/>
                </a:pPr>
                <a:r>
                  <a:rPr lang="en-US"/>
                  <a:t>Quantity Supplied of Widgets</a:t>
                </a:r>
              </a:p>
            </c:rich>
          </c:tx>
          <c:layout/>
        </c:title>
        <c:numFmt formatCode="General" sourceLinked="1"/>
        <c:majorTickMark val="none"/>
        <c:tickLblPos val="nextTo"/>
        <c:crossAx val="650842040"/>
        <c:crosses val="autoZero"/>
        <c:crossBetween val="midCat"/>
      </c:valAx>
      <c:valAx>
        <c:axId val="650842040"/>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0858008"/>
        <c:crosses val="autoZero"/>
        <c:crossBetween val="midCat"/>
      </c:valAx>
    </c:plotArea>
    <c:legend>
      <c:legendPos val="r"/>
      <c:layout/>
    </c:legend>
    <c:plotVisOnly val="1"/>
  </c:chart>
  <c:spPr>
    <a:solidFill>
      <a:schemeClr val="bg1"/>
    </a:soli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Widgets</a:t>
            </a:r>
          </a:p>
        </c:rich>
      </c:tx>
      <c:layout/>
    </c:title>
    <c:plotArea>
      <c:layout/>
      <c:scatterChart>
        <c:scatterStyle val="smoothMarker"/>
        <c:ser>
          <c:idx val="0"/>
          <c:order val="0"/>
          <c:tx>
            <c:v>Demand Curve</c:v>
          </c:tx>
          <c:xVal>
            <c:numRef>
              <c:f>Sheet6!$B$1:$B$5</c:f>
              <c:numCache>
                <c:formatCode>General</c:formatCode>
                <c:ptCount val="5"/>
                <c:pt idx="0">
                  <c:v>2.0</c:v>
                </c:pt>
                <c:pt idx="1">
                  <c:v>4.0</c:v>
                </c:pt>
                <c:pt idx="2">
                  <c:v>6.0</c:v>
                </c:pt>
                <c:pt idx="3">
                  <c:v>8.0</c:v>
                </c:pt>
                <c:pt idx="4">
                  <c:v>10.0</c:v>
                </c:pt>
              </c:numCache>
            </c:numRef>
          </c:xVal>
          <c:yVal>
            <c:numRef>
              <c:f>Sheet6!$A$1:$A$5</c:f>
              <c:numCache>
                <c:formatCode>"$"#,##0_);[Red]\("$"#,##0\)</c:formatCode>
                <c:ptCount val="5"/>
                <c:pt idx="0">
                  <c:v>5.0</c:v>
                </c:pt>
                <c:pt idx="1">
                  <c:v>4.0</c:v>
                </c:pt>
                <c:pt idx="2">
                  <c:v>3.0</c:v>
                </c:pt>
                <c:pt idx="3">
                  <c:v>2.0</c:v>
                </c:pt>
                <c:pt idx="4">
                  <c:v>1.0</c:v>
                </c:pt>
              </c:numCache>
            </c:numRef>
          </c:yVal>
          <c:smooth val="1"/>
        </c:ser>
        <c:ser>
          <c:idx val="1"/>
          <c:order val="1"/>
          <c:tx>
            <c:v>Supply Curve</c:v>
          </c:tx>
          <c:xVal>
            <c:numRef>
              <c:f>Sheet6!$C$1:$C$5</c:f>
              <c:numCache>
                <c:formatCode>General</c:formatCode>
                <c:ptCount val="5"/>
                <c:pt idx="0">
                  <c:v>10.0</c:v>
                </c:pt>
                <c:pt idx="1">
                  <c:v>8.0</c:v>
                </c:pt>
                <c:pt idx="2">
                  <c:v>6.0</c:v>
                </c:pt>
                <c:pt idx="3">
                  <c:v>4.0</c:v>
                </c:pt>
                <c:pt idx="4">
                  <c:v>2.0</c:v>
                </c:pt>
              </c:numCache>
            </c:numRef>
          </c:xVal>
          <c:yVal>
            <c:numRef>
              <c:f>Sheet6!$A$1:$A$5</c:f>
              <c:numCache>
                <c:formatCode>"$"#,##0_);[Red]\("$"#,##0\)</c:formatCode>
                <c:ptCount val="5"/>
                <c:pt idx="0">
                  <c:v>5.0</c:v>
                </c:pt>
                <c:pt idx="1">
                  <c:v>4.0</c:v>
                </c:pt>
                <c:pt idx="2">
                  <c:v>3.0</c:v>
                </c:pt>
                <c:pt idx="3">
                  <c:v>2.0</c:v>
                </c:pt>
                <c:pt idx="4">
                  <c:v>1.0</c:v>
                </c:pt>
              </c:numCache>
            </c:numRef>
          </c:yVal>
          <c:smooth val="1"/>
        </c:ser>
        <c:axId val="651043480"/>
        <c:axId val="650768584"/>
      </c:scatterChart>
      <c:valAx>
        <c:axId val="651043480"/>
        <c:scaling>
          <c:orientation val="minMax"/>
        </c:scaling>
        <c:axPos val="b"/>
        <c:title>
          <c:tx>
            <c:rich>
              <a:bodyPr/>
              <a:lstStyle/>
              <a:p>
                <a:pPr>
                  <a:defRPr/>
                </a:pPr>
                <a:r>
                  <a:rPr lang="en-US"/>
                  <a:t>Quantity of Widgets</a:t>
                </a:r>
              </a:p>
            </c:rich>
          </c:tx>
          <c:layout/>
        </c:title>
        <c:numFmt formatCode="General" sourceLinked="1"/>
        <c:majorTickMark val="none"/>
        <c:tickLblPos val="nextTo"/>
        <c:crossAx val="650768584"/>
        <c:crosses val="autoZero"/>
        <c:crossBetween val="midCat"/>
      </c:valAx>
      <c:valAx>
        <c:axId val="650768584"/>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1043480"/>
        <c:crosses val="autoZero"/>
        <c:crossBetween val="midCat"/>
      </c:valAx>
    </c:plotArea>
    <c:legend>
      <c:legendPos val="r"/>
      <c:layout/>
    </c:legend>
    <c:plotVisOnly val="1"/>
  </c:chart>
  <c:spPr>
    <a:solidFill>
      <a:prstClr val="white"/>
    </a:solidFill>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Widgets</a:t>
            </a:r>
          </a:p>
        </c:rich>
      </c:tx>
      <c:layout/>
    </c:title>
    <c:plotArea>
      <c:layout/>
      <c:scatterChart>
        <c:scatterStyle val="smoothMarker"/>
        <c:ser>
          <c:idx val="0"/>
          <c:order val="0"/>
          <c:tx>
            <c:v>Demand Curve</c:v>
          </c:tx>
          <c:xVal>
            <c:numRef>
              <c:f>Sheet6!$B$1:$B$5</c:f>
              <c:numCache>
                <c:formatCode>General</c:formatCode>
                <c:ptCount val="5"/>
                <c:pt idx="0">
                  <c:v>2.0</c:v>
                </c:pt>
                <c:pt idx="1">
                  <c:v>4.0</c:v>
                </c:pt>
                <c:pt idx="2">
                  <c:v>6.0</c:v>
                </c:pt>
                <c:pt idx="3">
                  <c:v>8.0</c:v>
                </c:pt>
                <c:pt idx="4">
                  <c:v>10.0</c:v>
                </c:pt>
              </c:numCache>
            </c:numRef>
          </c:xVal>
          <c:yVal>
            <c:numRef>
              <c:f>Sheet6!$A$1:$A$5</c:f>
              <c:numCache>
                <c:formatCode>"$"#,##0_);[Red]\("$"#,##0\)</c:formatCode>
                <c:ptCount val="5"/>
                <c:pt idx="0">
                  <c:v>5.0</c:v>
                </c:pt>
                <c:pt idx="1">
                  <c:v>4.0</c:v>
                </c:pt>
                <c:pt idx="2">
                  <c:v>3.0</c:v>
                </c:pt>
                <c:pt idx="3">
                  <c:v>2.0</c:v>
                </c:pt>
                <c:pt idx="4">
                  <c:v>1.0</c:v>
                </c:pt>
              </c:numCache>
            </c:numRef>
          </c:yVal>
          <c:smooth val="1"/>
        </c:ser>
        <c:ser>
          <c:idx val="1"/>
          <c:order val="1"/>
          <c:tx>
            <c:v>Supply Curve</c:v>
          </c:tx>
          <c:xVal>
            <c:numRef>
              <c:f>Sheet6!$C$1:$C$5</c:f>
              <c:numCache>
                <c:formatCode>General</c:formatCode>
                <c:ptCount val="5"/>
                <c:pt idx="0">
                  <c:v>10.0</c:v>
                </c:pt>
                <c:pt idx="1">
                  <c:v>8.0</c:v>
                </c:pt>
                <c:pt idx="2">
                  <c:v>6.0</c:v>
                </c:pt>
                <c:pt idx="3">
                  <c:v>4.0</c:v>
                </c:pt>
                <c:pt idx="4">
                  <c:v>2.0</c:v>
                </c:pt>
              </c:numCache>
            </c:numRef>
          </c:xVal>
          <c:yVal>
            <c:numRef>
              <c:f>Sheet6!$A$1:$A$5</c:f>
              <c:numCache>
                <c:formatCode>"$"#,##0_);[Red]\("$"#,##0\)</c:formatCode>
                <c:ptCount val="5"/>
                <c:pt idx="0">
                  <c:v>5.0</c:v>
                </c:pt>
                <c:pt idx="1">
                  <c:v>4.0</c:v>
                </c:pt>
                <c:pt idx="2">
                  <c:v>3.0</c:v>
                </c:pt>
                <c:pt idx="3">
                  <c:v>2.0</c:v>
                </c:pt>
                <c:pt idx="4">
                  <c:v>1.0</c:v>
                </c:pt>
              </c:numCache>
            </c:numRef>
          </c:yVal>
          <c:smooth val="1"/>
        </c:ser>
        <c:axId val="650721704"/>
        <c:axId val="650707928"/>
      </c:scatterChart>
      <c:valAx>
        <c:axId val="650721704"/>
        <c:scaling>
          <c:orientation val="minMax"/>
        </c:scaling>
        <c:axPos val="b"/>
        <c:title>
          <c:tx>
            <c:rich>
              <a:bodyPr/>
              <a:lstStyle/>
              <a:p>
                <a:pPr>
                  <a:defRPr/>
                </a:pPr>
                <a:r>
                  <a:rPr lang="en-US"/>
                  <a:t>Quantity of Widgets</a:t>
                </a:r>
              </a:p>
            </c:rich>
          </c:tx>
          <c:layout/>
        </c:title>
        <c:numFmt formatCode="General" sourceLinked="1"/>
        <c:majorTickMark val="none"/>
        <c:tickLblPos val="nextTo"/>
        <c:crossAx val="650707928"/>
        <c:crosses val="autoZero"/>
        <c:crossBetween val="midCat"/>
      </c:valAx>
      <c:valAx>
        <c:axId val="650707928"/>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0721704"/>
        <c:crosses val="autoZero"/>
        <c:crossBetween val="midCat"/>
      </c:valAx>
    </c:plotArea>
    <c:legend>
      <c:legendPos val="r"/>
      <c:layout/>
    </c:legend>
    <c:plotVisOnly val="1"/>
  </c:chart>
  <c:spPr>
    <a:solidFill>
      <a:prstClr val="white"/>
    </a:solidFill>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Widgets</a:t>
            </a:r>
          </a:p>
        </c:rich>
      </c:tx>
      <c:layout/>
    </c:title>
    <c:plotArea>
      <c:layout/>
      <c:scatterChart>
        <c:scatterStyle val="smoothMarker"/>
        <c:ser>
          <c:idx val="0"/>
          <c:order val="0"/>
          <c:tx>
            <c:v>Demand Curve</c:v>
          </c:tx>
          <c:xVal>
            <c:numRef>
              <c:f>Sheet6!$B$1:$B$5</c:f>
              <c:numCache>
                <c:formatCode>General</c:formatCode>
                <c:ptCount val="5"/>
                <c:pt idx="0">
                  <c:v>2.0</c:v>
                </c:pt>
                <c:pt idx="1">
                  <c:v>4.0</c:v>
                </c:pt>
                <c:pt idx="2">
                  <c:v>6.0</c:v>
                </c:pt>
                <c:pt idx="3">
                  <c:v>8.0</c:v>
                </c:pt>
                <c:pt idx="4">
                  <c:v>10.0</c:v>
                </c:pt>
              </c:numCache>
            </c:numRef>
          </c:xVal>
          <c:yVal>
            <c:numRef>
              <c:f>Sheet6!$A$1:$A$5</c:f>
              <c:numCache>
                <c:formatCode>"$"#,##0_);[Red]\("$"#,##0\)</c:formatCode>
                <c:ptCount val="5"/>
                <c:pt idx="0">
                  <c:v>5.0</c:v>
                </c:pt>
                <c:pt idx="1">
                  <c:v>4.0</c:v>
                </c:pt>
                <c:pt idx="2">
                  <c:v>3.0</c:v>
                </c:pt>
                <c:pt idx="3">
                  <c:v>2.0</c:v>
                </c:pt>
                <c:pt idx="4">
                  <c:v>1.0</c:v>
                </c:pt>
              </c:numCache>
            </c:numRef>
          </c:yVal>
          <c:smooth val="1"/>
        </c:ser>
        <c:ser>
          <c:idx val="1"/>
          <c:order val="1"/>
          <c:tx>
            <c:v>Supply Curve</c:v>
          </c:tx>
          <c:xVal>
            <c:numRef>
              <c:f>Sheet6!$C$1:$C$5</c:f>
              <c:numCache>
                <c:formatCode>General</c:formatCode>
                <c:ptCount val="5"/>
                <c:pt idx="0">
                  <c:v>10.0</c:v>
                </c:pt>
                <c:pt idx="1">
                  <c:v>8.0</c:v>
                </c:pt>
                <c:pt idx="2">
                  <c:v>6.0</c:v>
                </c:pt>
                <c:pt idx="3">
                  <c:v>4.0</c:v>
                </c:pt>
                <c:pt idx="4">
                  <c:v>2.0</c:v>
                </c:pt>
              </c:numCache>
            </c:numRef>
          </c:xVal>
          <c:yVal>
            <c:numRef>
              <c:f>Sheet6!$A$1:$A$5</c:f>
              <c:numCache>
                <c:formatCode>"$"#,##0_);[Red]\("$"#,##0\)</c:formatCode>
                <c:ptCount val="5"/>
                <c:pt idx="0">
                  <c:v>5.0</c:v>
                </c:pt>
                <c:pt idx="1">
                  <c:v>4.0</c:v>
                </c:pt>
                <c:pt idx="2">
                  <c:v>3.0</c:v>
                </c:pt>
                <c:pt idx="3">
                  <c:v>2.0</c:v>
                </c:pt>
                <c:pt idx="4">
                  <c:v>1.0</c:v>
                </c:pt>
              </c:numCache>
            </c:numRef>
          </c:yVal>
          <c:smooth val="1"/>
        </c:ser>
        <c:axId val="650656856"/>
        <c:axId val="650685160"/>
      </c:scatterChart>
      <c:valAx>
        <c:axId val="650656856"/>
        <c:scaling>
          <c:orientation val="minMax"/>
        </c:scaling>
        <c:axPos val="b"/>
        <c:title>
          <c:tx>
            <c:rich>
              <a:bodyPr/>
              <a:lstStyle/>
              <a:p>
                <a:pPr>
                  <a:defRPr/>
                </a:pPr>
                <a:r>
                  <a:rPr lang="en-US"/>
                  <a:t>Quantity of Widgets</a:t>
                </a:r>
              </a:p>
            </c:rich>
          </c:tx>
          <c:layout/>
        </c:title>
        <c:numFmt formatCode="General" sourceLinked="1"/>
        <c:majorTickMark val="none"/>
        <c:tickLblPos val="nextTo"/>
        <c:crossAx val="650685160"/>
        <c:crosses val="autoZero"/>
        <c:crossBetween val="midCat"/>
      </c:valAx>
      <c:valAx>
        <c:axId val="650685160"/>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0656856"/>
        <c:crosses val="autoZero"/>
        <c:crossBetween val="midCat"/>
      </c:valAx>
    </c:plotArea>
    <c:legend>
      <c:legendPos val="r"/>
      <c:layout/>
    </c:legend>
    <c:plotVisOnly val="1"/>
  </c:chart>
  <c:spPr>
    <a:solidFill>
      <a:prstClr val="white"/>
    </a:solidFill>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Widgets</a:t>
            </a:r>
          </a:p>
        </c:rich>
      </c:tx>
      <c:layout/>
    </c:title>
    <c:plotArea>
      <c:layout/>
      <c:scatterChart>
        <c:scatterStyle val="smoothMarker"/>
        <c:ser>
          <c:idx val="0"/>
          <c:order val="0"/>
          <c:tx>
            <c:v>Demand Curve</c:v>
          </c:tx>
          <c:xVal>
            <c:numRef>
              <c:f>Sheet6!$B$1:$B$5</c:f>
              <c:numCache>
                <c:formatCode>General</c:formatCode>
                <c:ptCount val="5"/>
                <c:pt idx="0">
                  <c:v>2.0</c:v>
                </c:pt>
                <c:pt idx="1">
                  <c:v>4.0</c:v>
                </c:pt>
                <c:pt idx="2">
                  <c:v>6.0</c:v>
                </c:pt>
                <c:pt idx="3">
                  <c:v>8.0</c:v>
                </c:pt>
                <c:pt idx="4">
                  <c:v>10.0</c:v>
                </c:pt>
              </c:numCache>
            </c:numRef>
          </c:xVal>
          <c:yVal>
            <c:numRef>
              <c:f>Sheet6!$A$1:$A$5</c:f>
              <c:numCache>
                <c:formatCode>"$"#,##0_);[Red]\("$"#,##0\)</c:formatCode>
                <c:ptCount val="5"/>
                <c:pt idx="0">
                  <c:v>5.0</c:v>
                </c:pt>
                <c:pt idx="1">
                  <c:v>4.0</c:v>
                </c:pt>
                <c:pt idx="2">
                  <c:v>3.0</c:v>
                </c:pt>
                <c:pt idx="3">
                  <c:v>2.0</c:v>
                </c:pt>
                <c:pt idx="4">
                  <c:v>1.0</c:v>
                </c:pt>
              </c:numCache>
            </c:numRef>
          </c:yVal>
          <c:smooth val="1"/>
        </c:ser>
        <c:ser>
          <c:idx val="1"/>
          <c:order val="1"/>
          <c:tx>
            <c:v>Supply Curve</c:v>
          </c:tx>
          <c:xVal>
            <c:numRef>
              <c:f>Sheet6!$C$1:$C$5</c:f>
              <c:numCache>
                <c:formatCode>General</c:formatCode>
                <c:ptCount val="5"/>
                <c:pt idx="0">
                  <c:v>10.0</c:v>
                </c:pt>
                <c:pt idx="1">
                  <c:v>8.0</c:v>
                </c:pt>
                <c:pt idx="2">
                  <c:v>6.0</c:v>
                </c:pt>
                <c:pt idx="3">
                  <c:v>4.0</c:v>
                </c:pt>
                <c:pt idx="4">
                  <c:v>2.0</c:v>
                </c:pt>
              </c:numCache>
            </c:numRef>
          </c:xVal>
          <c:yVal>
            <c:numRef>
              <c:f>Sheet6!$A$1:$A$5</c:f>
              <c:numCache>
                <c:formatCode>"$"#,##0_);[Red]\("$"#,##0\)</c:formatCode>
                <c:ptCount val="5"/>
                <c:pt idx="0">
                  <c:v>5.0</c:v>
                </c:pt>
                <c:pt idx="1">
                  <c:v>4.0</c:v>
                </c:pt>
                <c:pt idx="2">
                  <c:v>3.0</c:v>
                </c:pt>
                <c:pt idx="3">
                  <c:v>2.0</c:v>
                </c:pt>
                <c:pt idx="4">
                  <c:v>1.0</c:v>
                </c:pt>
              </c:numCache>
            </c:numRef>
          </c:yVal>
          <c:smooth val="1"/>
        </c:ser>
        <c:axId val="650615224"/>
        <c:axId val="650582024"/>
      </c:scatterChart>
      <c:valAx>
        <c:axId val="650615224"/>
        <c:scaling>
          <c:orientation val="minMax"/>
        </c:scaling>
        <c:axPos val="b"/>
        <c:title>
          <c:tx>
            <c:rich>
              <a:bodyPr/>
              <a:lstStyle/>
              <a:p>
                <a:pPr>
                  <a:defRPr/>
                </a:pPr>
                <a:r>
                  <a:rPr lang="en-US"/>
                  <a:t>Quantity of Widgets</a:t>
                </a:r>
              </a:p>
            </c:rich>
          </c:tx>
          <c:layout/>
        </c:title>
        <c:numFmt formatCode="General" sourceLinked="1"/>
        <c:majorTickMark val="none"/>
        <c:tickLblPos val="nextTo"/>
        <c:crossAx val="650582024"/>
        <c:crosses val="autoZero"/>
        <c:crossBetween val="midCat"/>
      </c:valAx>
      <c:valAx>
        <c:axId val="650582024"/>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0615224"/>
        <c:crosses val="autoZero"/>
        <c:crossBetween val="midCat"/>
      </c:valAx>
    </c:plotArea>
    <c:legend>
      <c:legendPos val="r"/>
      <c:layout/>
    </c:legend>
    <c:plotVisOnly val="1"/>
  </c:chart>
  <c:spPr>
    <a:solidFill>
      <a:prstClr val="white"/>
    </a:solidFill>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Boomerangs</a:t>
            </a:r>
          </a:p>
        </c:rich>
      </c:tx>
      <c:layout/>
    </c:title>
    <c:plotArea>
      <c:layout/>
      <c:scatterChart>
        <c:scatterStyle val="smoothMarker"/>
        <c:ser>
          <c:idx val="0"/>
          <c:order val="0"/>
          <c:tx>
            <c:v>Demand</c:v>
          </c:tx>
          <c:xVal>
            <c:numRef>
              <c:f>Sheet1!$B$1:$B$5</c:f>
              <c:numCache>
                <c:formatCode>General</c:formatCode>
                <c:ptCount val="5"/>
                <c:pt idx="0">
                  <c:v>10.0</c:v>
                </c:pt>
                <c:pt idx="1">
                  <c:v>8.0</c:v>
                </c:pt>
                <c:pt idx="2">
                  <c:v>6.0</c:v>
                </c:pt>
                <c:pt idx="3">
                  <c:v>4.0</c:v>
                </c:pt>
                <c:pt idx="4">
                  <c:v>2.0</c:v>
                </c:pt>
              </c:numCache>
            </c:numRef>
          </c:xVal>
          <c:yVal>
            <c:numRef>
              <c:f>Sheet1!$A$1:$A$5</c:f>
              <c:numCache>
                <c:formatCode>"$"#,##0_);[Red]\("$"#,##0\)</c:formatCode>
                <c:ptCount val="5"/>
                <c:pt idx="0">
                  <c:v>2.0</c:v>
                </c:pt>
                <c:pt idx="1">
                  <c:v>4.0</c:v>
                </c:pt>
                <c:pt idx="2">
                  <c:v>6.0</c:v>
                </c:pt>
                <c:pt idx="3">
                  <c:v>8.0</c:v>
                </c:pt>
                <c:pt idx="4">
                  <c:v>10.0</c:v>
                </c:pt>
              </c:numCache>
            </c:numRef>
          </c:yVal>
          <c:smooth val="1"/>
        </c:ser>
        <c:ser>
          <c:idx val="1"/>
          <c:order val="1"/>
          <c:tx>
            <c:v>Supply</c:v>
          </c:tx>
          <c:xVal>
            <c:numRef>
              <c:f>Sheet1!$C$1:$C$5</c:f>
              <c:numCache>
                <c:formatCode>General</c:formatCode>
                <c:ptCount val="5"/>
                <c:pt idx="0">
                  <c:v>2.0</c:v>
                </c:pt>
                <c:pt idx="1">
                  <c:v>4.0</c:v>
                </c:pt>
                <c:pt idx="2">
                  <c:v>6.0</c:v>
                </c:pt>
                <c:pt idx="3">
                  <c:v>8.0</c:v>
                </c:pt>
                <c:pt idx="4">
                  <c:v>10.0</c:v>
                </c:pt>
              </c:numCache>
            </c:numRef>
          </c:xVal>
          <c:yVal>
            <c:numRef>
              <c:f>Sheet1!$A$1:$A$5</c:f>
              <c:numCache>
                <c:formatCode>"$"#,##0_);[Red]\("$"#,##0\)</c:formatCode>
                <c:ptCount val="5"/>
                <c:pt idx="0">
                  <c:v>2.0</c:v>
                </c:pt>
                <c:pt idx="1">
                  <c:v>4.0</c:v>
                </c:pt>
                <c:pt idx="2">
                  <c:v>6.0</c:v>
                </c:pt>
                <c:pt idx="3">
                  <c:v>8.0</c:v>
                </c:pt>
                <c:pt idx="4">
                  <c:v>10.0</c:v>
                </c:pt>
              </c:numCache>
            </c:numRef>
          </c:yVal>
          <c:smooth val="1"/>
        </c:ser>
        <c:axId val="650400568"/>
        <c:axId val="650606328"/>
      </c:scatterChart>
      <c:valAx>
        <c:axId val="650400568"/>
        <c:scaling>
          <c:orientation val="minMax"/>
        </c:scaling>
        <c:axPos val="b"/>
        <c:title>
          <c:tx>
            <c:rich>
              <a:bodyPr/>
              <a:lstStyle/>
              <a:p>
                <a:pPr>
                  <a:defRPr/>
                </a:pPr>
                <a:r>
                  <a:rPr lang="en-US"/>
                  <a:t>Quantity of Boomerangs</a:t>
                </a:r>
              </a:p>
            </c:rich>
          </c:tx>
          <c:layout/>
        </c:title>
        <c:numFmt formatCode="General" sourceLinked="1"/>
        <c:majorTickMark val="none"/>
        <c:tickLblPos val="nextTo"/>
        <c:crossAx val="650606328"/>
        <c:crosses val="autoZero"/>
        <c:crossBetween val="midCat"/>
      </c:valAx>
      <c:valAx>
        <c:axId val="650606328"/>
        <c:scaling>
          <c:orientation val="minMax"/>
        </c:scaling>
        <c:axPos val="l"/>
        <c:majorGridlines/>
        <c:title>
          <c:tx>
            <c:rich>
              <a:bodyPr/>
              <a:lstStyle/>
              <a:p>
                <a:pPr>
                  <a:defRPr/>
                </a:pPr>
                <a:r>
                  <a:rPr lang="en-US"/>
                  <a:t>Price per Boomerang</a:t>
                </a:r>
              </a:p>
            </c:rich>
          </c:tx>
          <c:layout/>
        </c:title>
        <c:numFmt formatCode="&quot;$&quot;#,##0_);[Red]\(&quot;$&quot;#,##0\)" sourceLinked="1"/>
        <c:majorTickMark val="none"/>
        <c:tickLblPos val="nextTo"/>
        <c:crossAx val="650400568"/>
        <c:crosses val="autoZero"/>
        <c:crossBetween val="midCat"/>
      </c:valAx>
    </c:plotArea>
    <c:legend>
      <c:legendPos val="r"/>
      <c:layout/>
    </c:legend>
    <c:plotVisOnly val="1"/>
  </c:chart>
  <c:spPr>
    <a:solidFill>
      <a:prstClr val="white"/>
    </a:solidFill>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Boomerangs</a:t>
            </a:r>
          </a:p>
        </c:rich>
      </c:tx>
      <c:layout/>
    </c:title>
    <c:plotArea>
      <c:layout/>
      <c:scatterChart>
        <c:scatterStyle val="smoothMarker"/>
        <c:ser>
          <c:idx val="0"/>
          <c:order val="0"/>
          <c:tx>
            <c:v>Demand</c:v>
          </c:tx>
          <c:xVal>
            <c:numRef>
              <c:f>Sheet1!$B$1:$B$5</c:f>
              <c:numCache>
                <c:formatCode>General</c:formatCode>
                <c:ptCount val="5"/>
                <c:pt idx="0">
                  <c:v>10.0</c:v>
                </c:pt>
                <c:pt idx="1">
                  <c:v>8.0</c:v>
                </c:pt>
                <c:pt idx="2">
                  <c:v>6.0</c:v>
                </c:pt>
                <c:pt idx="3">
                  <c:v>4.0</c:v>
                </c:pt>
                <c:pt idx="4">
                  <c:v>2.0</c:v>
                </c:pt>
              </c:numCache>
            </c:numRef>
          </c:xVal>
          <c:yVal>
            <c:numRef>
              <c:f>Sheet1!$A$1:$A$5</c:f>
              <c:numCache>
                <c:formatCode>"$"#,##0_);[Red]\("$"#,##0\)</c:formatCode>
                <c:ptCount val="5"/>
                <c:pt idx="0">
                  <c:v>2.0</c:v>
                </c:pt>
                <c:pt idx="1">
                  <c:v>4.0</c:v>
                </c:pt>
                <c:pt idx="2">
                  <c:v>6.0</c:v>
                </c:pt>
                <c:pt idx="3">
                  <c:v>8.0</c:v>
                </c:pt>
                <c:pt idx="4">
                  <c:v>10.0</c:v>
                </c:pt>
              </c:numCache>
            </c:numRef>
          </c:yVal>
          <c:smooth val="1"/>
        </c:ser>
        <c:ser>
          <c:idx val="1"/>
          <c:order val="1"/>
          <c:tx>
            <c:v>Supply</c:v>
          </c:tx>
          <c:xVal>
            <c:numRef>
              <c:f>Sheet1!$C$1:$C$5</c:f>
              <c:numCache>
                <c:formatCode>General</c:formatCode>
                <c:ptCount val="5"/>
                <c:pt idx="0">
                  <c:v>2.0</c:v>
                </c:pt>
                <c:pt idx="1">
                  <c:v>4.0</c:v>
                </c:pt>
                <c:pt idx="2">
                  <c:v>6.0</c:v>
                </c:pt>
                <c:pt idx="3">
                  <c:v>8.0</c:v>
                </c:pt>
                <c:pt idx="4">
                  <c:v>10.0</c:v>
                </c:pt>
              </c:numCache>
            </c:numRef>
          </c:xVal>
          <c:yVal>
            <c:numRef>
              <c:f>Sheet1!$A$1:$A$5</c:f>
              <c:numCache>
                <c:formatCode>"$"#,##0_);[Red]\("$"#,##0\)</c:formatCode>
                <c:ptCount val="5"/>
                <c:pt idx="0">
                  <c:v>2.0</c:v>
                </c:pt>
                <c:pt idx="1">
                  <c:v>4.0</c:v>
                </c:pt>
                <c:pt idx="2">
                  <c:v>6.0</c:v>
                </c:pt>
                <c:pt idx="3">
                  <c:v>8.0</c:v>
                </c:pt>
                <c:pt idx="4">
                  <c:v>10.0</c:v>
                </c:pt>
              </c:numCache>
            </c:numRef>
          </c:yVal>
          <c:smooth val="1"/>
        </c:ser>
        <c:axId val="650730040"/>
        <c:axId val="650453896"/>
      </c:scatterChart>
      <c:valAx>
        <c:axId val="650730040"/>
        <c:scaling>
          <c:orientation val="minMax"/>
        </c:scaling>
        <c:axPos val="b"/>
        <c:title>
          <c:tx>
            <c:rich>
              <a:bodyPr/>
              <a:lstStyle/>
              <a:p>
                <a:pPr>
                  <a:defRPr/>
                </a:pPr>
                <a:r>
                  <a:rPr lang="en-US"/>
                  <a:t>Quantity of Boomerangs</a:t>
                </a:r>
              </a:p>
            </c:rich>
          </c:tx>
          <c:layout/>
        </c:title>
        <c:numFmt formatCode="General" sourceLinked="1"/>
        <c:majorTickMark val="none"/>
        <c:tickLblPos val="nextTo"/>
        <c:crossAx val="650453896"/>
        <c:crosses val="autoZero"/>
        <c:crossBetween val="midCat"/>
      </c:valAx>
      <c:valAx>
        <c:axId val="650453896"/>
        <c:scaling>
          <c:orientation val="minMax"/>
        </c:scaling>
        <c:axPos val="l"/>
        <c:majorGridlines/>
        <c:title>
          <c:tx>
            <c:rich>
              <a:bodyPr/>
              <a:lstStyle/>
              <a:p>
                <a:pPr>
                  <a:defRPr/>
                </a:pPr>
                <a:r>
                  <a:rPr lang="en-US"/>
                  <a:t>Price per Boomerang</a:t>
                </a:r>
              </a:p>
            </c:rich>
          </c:tx>
          <c:layout/>
        </c:title>
        <c:numFmt formatCode="&quot;$&quot;#,##0_);[Red]\(&quot;$&quot;#,##0\)" sourceLinked="1"/>
        <c:majorTickMark val="none"/>
        <c:tickLblPos val="nextTo"/>
        <c:crossAx val="650730040"/>
        <c:crosses val="autoZero"/>
        <c:crossBetween val="midCat"/>
      </c:valAx>
    </c:plotArea>
    <c:legend>
      <c:legendPos val="r"/>
      <c:layout/>
    </c:legend>
    <c:plotVisOnly val="1"/>
  </c:chart>
  <c:spPr>
    <a:solidFill>
      <a:prstClr val="white"/>
    </a:solidFill>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Boomerangs</a:t>
            </a:r>
          </a:p>
        </c:rich>
      </c:tx>
      <c:layout/>
    </c:title>
    <c:plotArea>
      <c:layout/>
      <c:scatterChart>
        <c:scatterStyle val="smoothMarker"/>
        <c:ser>
          <c:idx val="0"/>
          <c:order val="0"/>
          <c:tx>
            <c:v>Demand</c:v>
          </c:tx>
          <c:xVal>
            <c:numRef>
              <c:f>Sheet1!$B$1:$B$5</c:f>
              <c:numCache>
                <c:formatCode>General</c:formatCode>
                <c:ptCount val="5"/>
                <c:pt idx="0">
                  <c:v>10.0</c:v>
                </c:pt>
                <c:pt idx="1">
                  <c:v>8.0</c:v>
                </c:pt>
                <c:pt idx="2">
                  <c:v>6.0</c:v>
                </c:pt>
                <c:pt idx="3">
                  <c:v>4.0</c:v>
                </c:pt>
                <c:pt idx="4">
                  <c:v>2.0</c:v>
                </c:pt>
              </c:numCache>
            </c:numRef>
          </c:xVal>
          <c:yVal>
            <c:numRef>
              <c:f>Sheet1!$A$1:$A$5</c:f>
              <c:numCache>
                <c:formatCode>"$"#,##0_);[Red]\("$"#,##0\)</c:formatCode>
                <c:ptCount val="5"/>
                <c:pt idx="0">
                  <c:v>2.0</c:v>
                </c:pt>
                <c:pt idx="1">
                  <c:v>4.0</c:v>
                </c:pt>
                <c:pt idx="2">
                  <c:v>6.0</c:v>
                </c:pt>
                <c:pt idx="3">
                  <c:v>8.0</c:v>
                </c:pt>
                <c:pt idx="4">
                  <c:v>10.0</c:v>
                </c:pt>
              </c:numCache>
            </c:numRef>
          </c:yVal>
          <c:smooth val="1"/>
        </c:ser>
        <c:ser>
          <c:idx val="1"/>
          <c:order val="1"/>
          <c:tx>
            <c:v>Supply</c:v>
          </c:tx>
          <c:xVal>
            <c:numRef>
              <c:f>Sheet1!$C$1:$C$5</c:f>
              <c:numCache>
                <c:formatCode>General</c:formatCode>
                <c:ptCount val="5"/>
                <c:pt idx="0">
                  <c:v>2.0</c:v>
                </c:pt>
                <c:pt idx="1">
                  <c:v>4.0</c:v>
                </c:pt>
                <c:pt idx="2">
                  <c:v>6.0</c:v>
                </c:pt>
                <c:pt idx="3">
                  <c:v>8.0</c:v>
                </c:pt>
                <c:pt idx="4">
                  <c:v>10.0</c:v>
                </c:pt>
              </c:numCache>
            </c:numRef>
          </c:xVal>
          <c:yVal>
            <c:numRef>
              <c:f>Sheet1!$A$1:$A$5</c:f>
              <c:numCache>
                <c:formatCode>"$"#,##0_);[Red]\("$"#,##0\)</c:formatCode>
                <c:ptCount val="5"/>
                <c:pt idx="0">
                  <c:v>2.0</c:v>
                </c:pt>
                <c:pt idx="1">
                  <c:v>4.0</c:v>
                </c:pt>
                <c:pt idx="2">
                  <c:v>6.0</c:v>
                </c:pt>
                <c:pt idx="3">
                  <c:v>8.0</c:v>
                </c:pt>
                <c:pt idx="4">
                  <c:v>10.0</c:v>
                </c:pt>
              </c:numCache>
            </c:numRef>
          </c:yVal>
          <c:smooth val="1"/>
        </c:ser>
        <c:axId val="650257816"/>
        <c:axId val="650263608"/>
      </c:scatterChart>
      <c:valAx>
        <c:axId val="650257816"/>
        <c:scaling>
          <c:orientation val="minMax"/>
        </c:scaling>
        <c:axPos val="b"/>
        <c:title>
          <c:tx>
            <c:rich>
              <a:bodyPr/>
              <a:lstStyle/>
              <a:p>
                <a:pPr>
                  <a:defRPr/>
                </a:pPr>
                <a:r>
                  <a:rPr lang="en-US"/>
                  <a:t>Quantity of Boomerangs</a:t>
                </a:r>
              </a:p>
            </c:rich>
          </c:tx>
          <c:layout/>
        </c:title>
        <c:numFmt formatCode="General" sourceLinked="1"/>
        <c:majorTickMark val="none"/>
        <c:tickLblPos val="nextTo"/>
        <c:crossAx val="650263608"/>
        <c:crosses val="autoZero"/>
        <c:crossBetween val="midCat"/>
      </c:valAx>
      <c:valAx>
        <c:axId val="650263608"/>
        <c:scaling>
          <c:orientation val="minMax"/>
        </c:scaling>
        <c:axPos val="l"/>
        <c:majorGridlines/>
        <c:title>
          <c:tx>
            <c:rich>
              <a:bodyPr/>
              <a:lstStyle/>
              <a:p>
                <a:pPr>
                  <a:defRPr/>
                </a:pPr>
                <a:r>
                  <a:rPr lang="en-US"/>
                  <a:t>Price per Boomerang</a:t>
                </a:r>
              </a:p>
            </c:rich>
          </c:tx>
          <c:layout/>
        </c:title>
        <c:numFmt formatCode="&quot;$&quot;#,##0_);[Red]\(&quot;$&quot;#,##0\)" sourceLinked="1"/>
        <c:majorTickMark val="none"/>
        <c:tickLblPos val="nextTo"/>
        <c:crossAx val="650257816"/>
        <c:crosses val="autoZero"/>
        <c:crossBetween val="midCat"/>
      </c:valAx>
    </c:plotArea>
    <c:legend>
      <c:legendPos val="r"/>
      <c:layout/>
    </c:legend>
    <c:plotVisOnly val="1"/>
  </c:chart>
  <c:spPr>
    <a:solidFill>
      <a:prstClr val="white"/>
    </a:solidFill>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Supply and Demand for Boomerangs</a:t>
            </a:r>
          </a:p>
        </c:rich>
      </c:tx>
      <c:layout/>
    </c:title>
    <c:plotArea>
      <c:layout/>
      <c:scatterChart>
        <c:scatterStyle val="smoothMarker"/>
        <c:ser>
          <c:idx val="0"/>
          <c:order val="0"/>
          <c:tx>
            <c:v>Original Demand</c:v>
          </c:tx>
          <c:xVal>
            <c:numRef>
              <c:f>Sheet1!$B$1:$B$5</c:f>
              <c:numCache>
                <c:formatCode>General</c:formatCode>
                <c:ptCount val="5"/>
                <c:pt idx="0">
                  <c:v>10.0</c:v>
                </c:pt>
                <c:pt idx="1">
                  <c:v>8.0</c:v>
                </c:pt>
                <c:pt idx="2">
                  <c:v>6.0</c:v>
                </c:pt>
                <c:pt idx="3">
                  <c:v>4.0</c:v>
                </c:pt>
                <c:pt idx="4">
                  <c:v>2.0</c:v>
                </c:pt>
              </c:numCache>
            </c:numRef>
          </c:xVal>
          <c:yVal>
            <c:numRef>
              <c:f>Sheet1!$A$1:$A$5</c:f>
              <c:numCache>
                <c:formatCode>"$"#,##0_);[Red]\("$"#,##0\)</c:formatCode>
                <c:ptCount val="5"/>
                <c:pt idx="0">
                  <c:v>2.0</c:v>
                </c:pt>
                <c:pt idx="1">
                  <c:v>4.0</c:v>
                </c:pt>
                <c:pt idx="2">
                  <c:v>6.0</c:v>
                </c:pt>
                <c:pt idx="3">
                  <c:v>8.0</c:v>
                </c:pt>
                <c:pt idx="4">
                  <c:v>10.0</c:v>
                </c:pt>
              </c:numCache>
            </c:numRef>
          </c:yVal>
          <c:smooth val="1"/>
        </c:ser>
        <c:ser>
          <c:idx val="1"/>
          <c:order val="1"/>
          <c:tx>
            <c:v>Supply</c:v>
          </c:tx>
          <c:xVal>
            <c:numRef>
              <c:f>Sheet1!$C$1:$C$5</c:f>
              <c:numCache>
                <c:formatCode>General</c:formatCode>
                <c:ptCount val="5"/>
                <c:pt idx="0">
                  <c:v>2.0</c:v>
                </c:pt>
                <c:pt idx="1">
                  <c:v>4.0</c:v>
                </c:pt>
                <c:pt idx="2">
                  <c:v>6.0</c:v>
                </c:pt>
                <c:pt idx="3">
                  <c:v>8.0</c:v>
                </c:pt>
                <c:pt idx="4">
                  <c:v>10.0</c:v>
                </c:pt>
              </c:numCache>
            </c:numRef>
          </c:xVal>
          <c:yVal>
            <c:numRef>
              <c:f>Sheet1!$A$1:$A$5</c:f>
              <c:numCache>
                <c:formatCode>"$"#,##0_);[Red]\("$"#,##0\)</c:formatCode>
                <c:ptCount val="5"/>
                <c:pt idx="0">
                  <c:v>2.0</c:v>
                </c:pt>
                <c:pt idx="1">
                  <c:v>4.0</c:v>
                </c:pt>
                <c:pt idx="2">
                  <c:v>6.0</c:v>
                </c:pt>
                <c:pt idx="3">
                  <c:v>8.0</c:v>
                </c:pt>
                <c:pt idx="4">
                  <c:v>10.0</c:v>
                </c:pt>
              </c:numCache>
            </c:numRef>
          </c:yVal>
          <c:smooth val="1"/>
        </c:ser>
        <c:ser>
          <c:idx val="2"/>
          <c:order val="2"/>
          <c:tx>
            <c:v>New Demand</c:v>
          </c:tx>
          <c:xVal>
            <c:numRef>
              <c:f>Sheet1!$D$1:$D$5</c:f>
              <c:numCache>
                <c:formatCode>General</c:formatCode>
                <c:ptCount val="5"/>
                <c:pt idx="0">
                  <c:v>14.0</c:v>
                </c:pt>
                <c:pt idx="1">
                  <c:v>12.0</c:v>
                </c:pt>
                <c:pt idx="2">
                  <c:v>10.0</c:v>
                </c:pt>
                <c:pt idx="3">
                  <c:v>8.0</c:v>
                </c:pt>
                <c:pt idx="4">
                  <c:v>6.0</c:v>
                </c:pt>
              </c:numCache>
            </c:numRef>
          </c:xVal>
          <c:yVal>
            <c:numRef>
              <c:f>Sheet1!$A$1:$A$5</c:f>
              <c:numCache>
                <c:formatCode>"$"#,##0_);[Red]\("$"#,##0\)</c:formatCode>
                <c:ptCount val="5"/>
                <c:pt idx="0">
                  <c:v>2.0</c:v>
                </c:pt>
                <c:pt idx="1">
                  <c:v>4.0</c:v>
                </c:pt>
                <c:pt idx="2">
                  <c:v>6.0</c:v>
                </c:pt>
                <c:pt idx="3">
                  <c:v>8.0</c:v>
                </c:pt>
                <c:pt idx="4">
                  <c:v>10.0</c:v>
                </c:pt>
              </c:numCache>
            </c:numRef>
          </c:yVal>
          <c:smooth val="1"/>
        </c:ser>
        <c:axId val="650217864"/>
        <c:axId val="650223656"/>
      </c:scatterChart>
      <c:valAx>
        <c:axId val="650217864"/>
        <c:scaling>
          <c:orientation val="minMax"/>
        </c:scaling>
        <c:axPos val="b"/>
        <c:title>
          <c:tx>
            <c:rich>
              <a:bodyPr/>
              <a:lstStyle/>
              <a:p>
                <a:pPr>
                  <a:defRPr/>
                </a:pPr>
                <a:r>
                  <a:rPr lang="en-US"/>
                  <a:t>Quantity of Boomerangs</a:t>
                </a:r>
              </a:p>
            </c:rich>
          </c:tx>
          <c:layout/>
        </c:title>
        <c:numFmt formatCode="General" sourceLinked="1"/>
        <c:majorTickMark val="none"/>
        <c:tickLblPos val="nextTo"/>
        <c:crossAx val="650223656"/>
        <c:crosses val="autoZero"/>
        <c:crossBetween val="midCat"/>
      </c:valAx>
      <c:valAx>
        <c:axId val="650223656"/>
        <c:scaling>
          <c:orientation val="minMax"/>
        </c:scaling>
        <c:axPos val="l"/>
        <c:majorGridlines/>
        <c:title>
          <c:tx>
            <c:rich>
              <a:bodyPr/>
              <a:lstStyle/>
              <a:p>
                <a:pPr>
                  <a:defRPr/>
                </a:pPr>
                <a:r>
                  <a:rPr lang="en-US"/>
                  <a:t>Price per Boomerang</a:t>
                </a:r>
              </a:p>
            </c:rich>
          </c:tx>
          <c:layout/>
        </c:title>
        <c:numFmt formatCode="&quot;$&quot;#,##0_);[Red]\(&quot;$&quot;#,##0\)" sourceLinked="1"/>
        <c:majorTickMark val="none"/>
        <c:tickLblPos val="nextTo"/>
        <c:crossAx val="650217864"/>
        <c:crosses val="autoZero"/>
        <c:crossBetween val="midCat"/>
      </c:valAx>
    </c:plotArea>
    <c:legend>
      <c:legendPos val="r"/>
      <c:layout/>
    </c:legend>
    <c:plotVisOnly val="1"/>
  </c:chart>
  <c:spPr>
    <a:solidFill>
      <a:prstClr val="white"/>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layout/>
    </c:title>
    <c:plotArea>
      <c:layout/>
      <c:scatterChart>
        <c:scatterStyle val="lineMarker"/>
        <c:ser>
          <c:idx val="0"/>
          <c:order val="0"/>
          <c:tx>
            <c:v>Demand Curve for Widgets</c:v>
          </c:tx>
          <c:xVal>
            <c:numRef>
              <c:f>Sheet1!$B$1:$B$5</c:f>
              <c:numCache>
                <c:formatCode>General</c:formatCode>
                <c:ptCount val="5"/>
                <c:pt idx="0">
                  <c:v>2.0</c:v>
                </c:pt>
                <c:pt idx="1">
                  <c:v>4.0</c:v>
                </c:pt>
                <c:pt idx="2">
                  <c:v>6.0</c:v>
                </c:pt>
                <c:pt idx="3">
                  <c:v>8.0</c:v>
                </c:pt>
                <c:pt idx="4">
                  <c:v>10.0</c:v>
                </c:pt>
              </c:numCache>
            </c:numRef>
          </c:xVal>
          <c:yVal>
            <c:numRef>
              <c:f>Sheet1!$A$1:$A$5</c:f>
              <c:numCache>
                <c:formatCode>"$"#,##0_);[Red]\("$"#,##0\)</c:formatCode>
                <c:ptCount val="5"/>
                <c:pt idx="0">
                  <c:v>5.0</c:v>
                </c:pt>
                <c:pt idx="1">
                  <c:v>4.0</c:v>
                </c:pt>
                <c:pt idx="2">
                  <c:v>3.0</c:v>
                </c:pt>
                <c:pt idx="3">
                  <c:v>2.0</c:v>
                </c:pt>
                <c:pt idx="4">
                  <c:v>1.0</c:v>
                </c:pt>
              </c:numCache>
            </c:numRef>
          </c:yVal>
        </c:ser>
        <c:axId val="654556920"/>
        <c:axId val="654997176"/>
      </c:scatterChart>
      <c:valAx>
        <c:axId val="654556920"/>
        <c:scaling>
          <c:orientation val="minMax"/>
        </c:scaling>
        <c:axPos val="b"/>
        <c:title>
          <c:tx>
            <c:rich>
              <a:bodyPr/>
              <a:lstStyle/>
              <a:p>
                <a:pPr>
                  <a:defRPr/>
                </a:pPr>
                <a:r>
                  <a:rPr lang="en-US"/>
                  <a:t>Quantity Demanded</a:t>
                </a:r>
                <a:r>
                  <a:rPr lang="en-US" baseline="0"/>
                  <a:t> of Widgets</a:t>
                </a:r>
                <a:endParaRPr lang="en-US"/>
              </a:p>
            </c:rich>
          </c:tx>
          <c:layout/>
        </c:title>
        <c:numFmt formatCode="General" sourceLinked="1"/>
        <c:majorTickMark val="none"/>
        <c:tickLblPos val="nextTo"/>
        <c:crossAx val="654997176"/>
        <c:crosses val="autoZero"/>
        <c:crossBetween val="midCat"/>
      </c:valAx>
      <c:valAx>
        <c:axId val="654997176"/>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556920"/>
        <c:crosses val="autoZero"/>
        <c:crossBetween val="midCat"/>
      </c:valAx>
    </c:plotArea>
    <c:legend>
      <c:legendPos val="r"/>
      <c:layout/>
    </c:legend>
    <c:plotVisOnly val="1"/>
  </c:chart>
  <c:spPr>
    <a:solidFill>
      <a:schemeClr val="bg1"/>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Increase in Demand</a:t>
            </a:r>
          </a:p>
        </c:rich>
      </c:tx>
      <c:layout/>
    </c:title>
    <c:plotArea>
      <c:layout/>
      <c:scatterChart>
        <c:scatterStyle val="smoothMarker"/>
        <c:ser>
          <c:idx val="0"/>
          <c:order val="0"/>
          <c:tx>
            <c:v>Orginal Demand Curve</c:v>
          </c:tx>
          <c:xVal>
            <c:numRef>
              <c:f>Sheet2!$B$1:$B$5</c:f>
              <c:numCache>
                <c:formatCode>General</c:formatCode>
                <c:ptCount val="5"/>
                <c:pt idx="0">
                  <c:v>2.0</c:v>
                </c:pt>
                <c:pt idx="1">
                  <c:v>4.0</c:v>
                </c:pt>
                <c:pt idx="2">
                  <c:v>6.0</c:v>
                </c:pt>
                <c:pt idx="3">
                  <c:v>8.0</c:v>
                </c:pt>
                <c:pt idx="4">
                  <c:v>10.0</c:v>
                </c:pt>
              </c:numCache>
            </c:numRef>
          </c:xVal>
          <c:yVal>
            <c:numRef>
              <c:f>Sheet2!$A$1:$A$5</c:f>
              <c:numCache>
                <c:formatCode>"$"#,##0_);[Red]\("$"#,##0\)</c:formatCode>
                <c:ptCount val="5"/>
                <c:pt idx="0">
                  <c:v>5.0</c:v>
                </c:pt>
                <c:pt idx="1">
                  <c:v>4.0</c:v>
                </c:pt>
                <c:pt idx="2">
                  <c:v>3.0</c:v>
                </c:pt>
                <c:pt idx="3">
                  <c:v>2.0</c:v>
                </c:pt>
                <c:pt idx="4">
                  <c:v>1.0</c:v>
                </c:pt>
              </c:numCache>
            </c:numRef>
          </c:yVal>
          <c:smooth val="1"/>
        </c:ser>
        <c:ser>
          <c:idx val="1"/>
          <c:order val="1"/>
          <c:tx>
            <c:v>New Demand Curve</c:v>
          </c:tx>
          <c:xVal>
            <c:numRef>
              <c:f>Sheet2!$C$1:$C$5</c:f>
              <c:numCache>
                <c:formatCode>General</c:formatCode>
                <c:ptCount val="5"/>
                <c:pt idx="0">
                  <c:v>4.0</c:v>
                </c:pt>
                <c:pt idx="1">
                  <c:v>6.0</c:v>
                </c:pt>
                <c:pt idx="2">
                  <c:v>8.0</c:v>
                </c:pt>
                <c:pt idx="3">
                  <c:v>10.0</c:v>
                </c:pt>
                <c:pt idx="4">
                  <c:v>12.0</c:v>
                </c:pt>
              </c:numCache>
            </c:numRef>
          </c:xVal>
          <c:yVal>
            <c:numRef>
              <c:f>Sheet2!$A$1:$A$5</c:f>
              <c:numCache>
                <c:formatCode>"$"#,##0_);[Red]\("$"#,##0\)</c:formatCode>
                <c:ptCount val="5"/>
                <c:pt idx="0">
                  <c:v>5.0</c:v>
                </c:pt>
                <c:pt idx="1">
                  <c:v>4.0</c:v>
                </c:pt>
                <c:pt idx="2">
                  <c:v>3.0</c:v>
                </c:pt>
                <c:pt idx="3">
                  <c:v>2.0</c:v>
                </c:pt>
                <c:pt idx="4">
                  <c:v>1.0</c:v>
                </c:pt>
              </c:numCache>
            </c:numRef>
          </c:yVal>
          <c:smooth val="1"/>
        </c:ser>
        <c:axId val="654488344"/>
        <c:axId val="654469704"/>
      </c:scatterChart>
      <c:valAx>
        <c:axId val="654488344"/>
        <c:scaling>
          <c:orientation val="minMax"/>
        </c:scaling>
        <c:axPos val="b"/>
        <c:title>
          <c:tx>
            <c:rich>
              <a:bodyPr/>
              <a:lstStyle/>
              <a:p>
                <a:pPr>
                  <a:defRPr/>
                </a:pPr>
                <a:r>
                  <a:rPr lang="en-US"/>
                  <a:t>Quantity Demanded of Widets</a:t>
                </a:r>
              </a:p>
            </c:rich>
          </c:tx>
          <c:layout/>
        </c:title>
        <c:numFmt formatCode="General" sourceLinked="1"/>
        <c:majorTickMark val="none"/>
        <c:tickLblPos val="nextTo"/>
        <c:crossAx val="654469704"/>
        <c:crosses val="autoZero"/>
        <c:crossBetween val="midCat"/>
      </c:valAx>
      <c:valAx>
        <c:axId val="654469704"/>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488344"/>
        <c:crosses val="autoZero"/>
        <c:crossBetween val="midCat"/>
      </c:valAx>
    </c:plotArea>
    <c:legend>
      <c:legendPos val="r"/>
      <c:layout/>
    </c:legend>
    <c:plotVisOnly val="1"/>
  </c:chart>
  <c:spPr>
    <a:solidFill>
      <a:schemeClr val="bg1"/>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title>
      <c:layout/>
    </c:title>
    <c:plotArea>
      <c:layout/>
      <c:scatterChart>
        <c:scatterStyle val="lineMarker"/>
        <c:ser>
          <c:idx val="0"/>
          <c:order val="0"/>
          <c:tx>
            <c:v>Demand Curve for Widgets</c:v>
          </c:tx>
          <c:xVal>
            <c:numRef>
              <c:f>Sheet1!$B$1:$B$5</c:f>
              <c:numCache>
                <c:formatCode>General</c:formatCode>
                <c:ptCount val="5"/>
                <c:pt idx="0">
                  <c:v>2.0</c:v>
                </c:pt>
                <c:pt idx="1">
                  <c:v>4.0</c:v>
                </c:pt>
                <c:pt idx="2">
                  <c:v>6.0</c:v>
                </c:pt>
                <c:pt idx="3">
                  <c:v>8.0</c:v>
                </c:pt>
                <c:pt idx="4">
                  <c:v>10.0</c:v>
                </c:pt>
              </c:numCache>
            </c:numRef>
          </c:xVal>
          <c:yVal>
            <c:numRef>
              <c:f>Sheet1!$A$1:$A$5</c:f>
              <c:numCache>
                <c:formatCode>"$"#,##0_);[Red]\("$"#,##0\)</c:formatCode>
                <c:ptCount val="5"/>
                <c:pt idx="0">
                  <c:v>5.0</c:v>
                </c:pt>
                <c:pt idx="1">
                  <c:v>4.0</c:v>
                </c:pt>
                <c:pt idx="2">
                  <c:v>3.0</c:v>
                </c:pt>
                <c:pt idx="3">
                  <c:v>2.0</c:v>
                </c:pt>
                <c:pt idx="4">
                  <c:v>1.0</c:v>
                </c:pt>
              </c:numCache>
            </c:numRef>
          </c:yVal>
        </c:ser>
        <c:axId val="654846936"/>
        <c:axId val="654606568"/>
      </c:scatterChart>
      <c:valAx>
        <c:axId val="654846936"/>
        <c:scaling>
          <c:orientation val="minMax"/>
        </c:scaling>
        <c:axPos val="b"/>
        <c:title>
          <c:tx>
            <c:rich>
              <a:bodyPr/>
              <a:lstStyle/>
              <a:p>
                <a:pPr>
                  <a:defRPr/>
                </a:pPr>
                <a:r>
                  <a:rPr lang="en-US"/>
                  <a:t>Quantity Demanded</a:t>
                </a:r>
                <a:r>
                  <a:rPr lang="en-US" baseline="0"/>
                  <a:t> of Widgets</a:t>
                </a:r>
                <a:endParaRPr lang="en-US"/>
              </a:p>
            </c:rich>
          </c:tx>
          <c:layout/>
        </c:title>
        <c:numFmt formatCode="General" sourceLinked="1"/>
        <c:majorTickMark val="none"/>
        <c:tickLblPos val="nextTo"/>
        <c:crossAx val="654606568"/>
        <c:crosses val="autoZero"/>
        <c:crossBetween val="midCat"/>
      </c:valAx>
      <c:valAx>
        <c:axId val="654606568"/>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846936"/>
        <c:crosses val="autoZero"/>
        <c:crossBetween val="midCat"/>
      </c:valAx>
    </c:plotArea>
    <c:legend>
      <c:legendPos val="r"/>
      <c:layout/>
    </c:legend>
    <c:plotVisOnly val="1"/>
  </c:chart>
  <c:spPr>
    <a:solidFill>
      <a:schemeClr val="bg1"/>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Decrease in Demand</a:t>
            </a:r>
          </a:p>
        </c:rich>
      </c:tx>
      <c:layout/>
    </c:title>
    <c:plotArea>
      <c:layout>
        <c:manualLayout>
          <c:layoutTarget val="inner"/>
          <c:xMode val="edge"/>
          <c:yMode val="edge"/>
          <c:x val="0.0809022014140124"/>
          <c:y val="0.100184664416948"/>
          <c:w val="0.699424345605448"/>
          <c:h val="0.771991751031123"/>
        </c:manualLayout>
      </c:layout>
      <c:scatterChart>
        <c:scatterStyle val="smoothMarker"/>
        <c:ser>
          <c:idx val="0"/>
          <c:order val="0"/>
          <c:tx>
            <c:v>Original Demand Curve</c:v>
          </c:tx>
          <c:xVal>
            <c:numRef>
              <c:f>Sheet3!$B$1:$B$5</c:f>
              <c:numCache>
                <c:formatCode>General</c:formatCode>
                <c:ptCount val="5"/>
                <c:pt idx="0">
                  <c:v>2.0</c:v>
                </c:pt>
                <c:pt idx="1">
                  <c:v>4.0</c:v>
                </c:pt>
                <c:pt idx="2">
                  <c:v>6.0</c:v>
                </c:pt>
                <c:pt idx="3">
                  <c:v>8.0</c:v>
                </c:pt>
                <c:pt idx="4">
                  <c:v>10.0</c:v>
                </c:pt>
              </c:numCache>
            </c:numRef>
          </c:xVal>
          <c:yVal>
            <c:numRef>
              <c:f>Sheet3!$A$1:$A$5</c:f>
              <c:numCache>
                <c:formatCode>"$"#,##0_);[Red]\("$"#,##0\)</c:formatCode>
                <c:ptCount val="5"/>
                <c:pt idx="0">
                  <c:v>5.0</c:v>
                </c:pt>
                <c:pt idx="1">
                  <c:v>4.0</c:v>
                </c:pt>
                <c:pt idx="2">
                  <c:v>3.0</c:v>
                </c:pt>
                <c:pt idx="3">
                  <c:v>2.0</c:v>
                </c:pt>
                <c:pt idx="4">
                  <c:v>1.0</c:v>
                </c:pt>
              </c:numCache>
            </c:numRef>
          </c:yVal>
          <c:smooth val="1"/>
        </c:ser>
        <c:ser>
          <c:idx val="1"/>
          <c:order val="1"/>
          <c:tx>
            <c:v>New Demand Curve</c:v>
          </c:tx>
          <c:xVal>
            <c:numRef>
              <c:f>Sheet3!$C$1:$C$5</c:f>
              <c:numCache>
                <c:formatCode>General</c:formatCode>
                <c:ptCount val="5"/>
                <c:pt idx="0">
                  <c:v>0.0</c:v>
                </c:pt>
                <c:pt idx="1">
                  <c:v>2.0</c:v>
                </c:pt>
                <c:pt idx="2">
                  <c:v>4.0</c:v>
                </c:pt>
                <c:pt idx="3">
                  <c:v>6.0</c:v>
                </c:pt>
                <c:pt idx="4">
                  <c:v>8.0</c:v>
                </c:pt>
              </c:numCache>
            </c:numRef>
          </c:xVal>
          <c:yVal>
            <c:numRef>
              <c:f>Sheet3!$A$1:$A$5</c:f>
              <c:numCache>
                <c:formatCode>"$"#,##0_);[Red]\("$"#,##0\)</c:formatCode>
                <c:ptCount val="5"/>
                <c:pt idx="0">
                  <c:v>5.0</c:v>
                </c:pt>
                <c:pt idx="1">
                  <c:v>4.0</c:v>
                </c:pt>
                <c:pt idx="2">
                  <c:v>3.0</c:v>
                </c:pt>
                <c:pt idx="3">
                  <c:v>2.0</c:v>
                </c:pt>
                <c:pt idx="4">
                  <c:v>1.0</c:v>
                </c:pt>
              </c:numCache>
            </c:numRef>
          </c:yVal>
          <c:smooth val="1"/>
        </c:ser>
        <c:axId val="654405496"/>
        <c:axId val="654411288"/>
      </c:scatterChart>
      <c:valAx>
        <c:axId val="654405496"/>
        <c:scaling>
          <c:orientation val="minMax"/>
        </c:scaling>
        <c:axPos val="b"/>
        <c:title>
          <c:tx>
            <c:rich>
              <a:bodyPr/>
              <a:lstStyle/>
              <a:p>
                <a:pPr>
                  <a:defRPr/>
                </a:pPr>
                <a:r>
                  <a:rPr lang="en-US"/>
                  <a:t>Quantity Demanded of Widgets</a:t>
                </a:r>
              </a:p>
            </c:rich>
          </c:tx>
          <c:layout/>
        </c:title>
        <c:numFmt formatCode="General" sourceLinked="1"/>
        <c:majorTickMark val="none"/>
        <c:tickLblPos val="nextTo"/>
        <c:crossAx val="654411288"/>
        <c:crosses val="autoZero"/>
        <c:crossBetween val="midCat"/>
      </c:valAx>
      <c:valAx>
        <c:axId val="654411288"/>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405496"/>
        <c:crosses val="autoZero"/>
        <c:crossBetween val="midCat"/>
      </c:valAx>
      <c:spPr>
        <a:noFill/>
        <a:ln w="25400">
          <a:noFill/>
        </a:ln>
      </c:spPr>
    </c:plotArea>
    <c:legend>
      <c:legendPos val="r"/>
      <c:layout/>
    </c:legend>
    <c:plotVisOnly val="1"/>
  </c:chart>
  <c:spPr>
    <a:solidFill>
      <a:schemeClr val="bg1"/>
    </a:soli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Supply Curve for Widgets </a:t>
            </a:r>
          </a:p>
        </c:rich>
      </c:tx>
      <c:layout/>
    </c:title>
    <c:plotArea>
      <c:layout/>
      <c:scatterChart>
        <c:scatterStyle val="smoothMarker"/>
        <c:ser>
          <c:idx val="0"/>
          <c:order val="0"/>
          <c:tx>
            <c:v>Supply Curve </c:v>
          </c:tx>
          <c:xVal>
            <c:numRef>
              <c:f>Sheet4!$B$1:$B$5</c:f>
              <c:numCache>
                <c:formatCode>General</c:formatCode>
                <c:ptCount val="5"/>
                <c:pt idx="0">
                  <c:v>10.0</c:v>
                </c:pt>
                <c:pt idx="1">
                  <c:v>8.0</c:v>
                </c:pt>
                <c:pt idx="2">
                  <c:v>6.0</c:v>
                </c:pt>
                <c:pt idx="3">
                  <c:v>4.0</c:v>
                </c:pt>
                <c:pt idx="4">
                  <c:v>2.0</c:v>
                </c:pt>
              </c:numCache>
            </c:numRef>
          </c:xVal>
          <c:yVal>
            <c:numRef>
              <c:f>Sheet4!$A$1:$A$5</c:f>
              <c:numCache>
                <c:formatCode>"$"#,##0_);[Red]\("$"#,##0\)</c:formatCode>
                <c:ptCount val="5"/>
                <c:pt idx="0">
                  <c:v>5.0</c:v>
                </c:pt>
                <c:pt idx="1">
                  <c:v>4.0</c:v>
                </c:pt>
                <c:pt idx="2">
                  <c:v>3.0</c:v>
                </c:pt>
                <c:pt idx="3">
                  <c:v>2.0</c:v>
                </c:pt>
                <c:pt idx="4">
                  <c:v>1.0</c:v>
                </c:pt>
              </c:numCache>
            </c:numRef>
          </c:yVal>
          <c:smooth val="1"/>
        </c:ser>
        <c:axId val="651139544"/>
        <c:axId val="651136856"/>
      </c:scatterChart>
      <c:valAx>
        <c:axId val="651139544"/>
        <c:scaling>
          <c:orientation val="minMax"/>
        </c:scaling>
        <c:axPos val="b"/>
        <c:title>
          <c:tx>
            <c:rich>
              <a:bodyPr/>
              <a:lstStyle/>
              <a:p>
                <a:pPr>
                  <a:defRPr/>
                </a:pPr>
                <a:r>
                  <a:rPr lang="en-US"/>
                  <a:t>Quantity Supplied of Widgets</a:t>
                </a:r>
              </a:p>
            </c:rich>
          </c:tx>
          <c:layout/>
        </c:title>
        <c:numFmt formatCode="General" sourceLinked="1"/>
        <c:majorTickMark val="none"/>
        <c:tickLblPos val="nextTo"/>
        <c:crossAx val="651136856"/>
        <c:crosses val="autoZero"/>
        <c:crossBetween val="midCat"/>
      </c:valAx>
      <c:valAx>
        <c:axId val="651136856"/>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1139544"/>
        <c:crosses val="autoZero"/>
        <c:crossBetween val="midCat"/>
      </c:valAx>
    </c:plotArea>
    <c:legend>
      <c:legendPos val="r"/>
      <c:layout/>
    </c:legend>
    <c:plotVisOnly val="1"/>
  </c:chart>
  <c:spPr>
    <a:solidFill>
      <a:schemeClr val="bg1"/>
    </a:solidFill>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Supply Curve for Widgets </a:t>
            </a:r>
          </a:p>
        </c:rich>
      </c:tx>
      <c:layout/>
    </c:title>
    <c:plotArea>
      <c:layout/>
      <c:scatterChart>
        <c:scatterStyle val="smoothMarker"/>
        <c:ser>
          <c:idx val="0"/>
          <c:order val="0"/>
          <c:tx>
            <c:v>Supply Curve </c:v>
          </c:tx>
          <c:xVal>
            <c:numRef>
              <c:f>Sheet4!$B$1:$B$5</c:f>
              <c:numCache>
                <c:formatCode>General</c:formatCode>
                <c:ptCount val="5"/>
                <c:pt idx="0">
                  <c:v>10.0</c:v>
                </c:pt>
                <c:pt idx="1">
                  <c:v>8.0</c:v>
                </c:pt>
                <c:pt idx="2">
                  <c:v>6.0</c:v>
                </c:pt>
                <c:pt idx="3">
                  <c:v>4.0</c:v>
                </c:pt>
                <c:pt idx="4">
                  <c:v>2.0</c:v>
                </c:pt>
              </c:numCache>
            </c:numRef>
          </c:xVal>
          <c:yVal>
            <c:numRef>
              <c:f>Sheet4!$A$1:$A$5</c:f>
              <c:numCache>
                <c:formatCode>"$"#,##0_);[Red]\("$"#,##0\)</c:formatCode>
                <c:ptCount val="5"/>
                <c:pt idx="0">
                  <c:v>5.0</c:v>
                </c:pt>
                <c:pt idx="1">
                  <c:v>4.0</c:v>
                </c:pt>
                <c:pt idx="2">
                  <c:v>3.0</c:v>
                </c:pt>
                <c:pt idx="3">
                  <c:v>2.0</c:v>
                </c:pt>
                <c:pt idx="4">
                  <c:v>1.0</c:v>
                </c:pt>
              </c:numCache>
            </c:numRef>
          </c:yVal>
          <c:smooth val="1"/>
        </c:ser>
        <c:axId val="650914488"/>
        <c:axId val="651003048"/>
      </c:scatterChart>
      <c:valAx>
        <c:axId val="650914488"/>
        <c:scaling>
          <c:orientation val="minMax"/>
        </c:scaling>
        <c:axPos val="b"/>
        <c:title>
          <c:tx>
            <c:rich>
              <a:bodyPr/>
              <a:lstStyle/>
              <a:p>
                <a:pPr>
                  <a:defRPr/>
                </a:pPr>
                <a:r>
                  <a:rPr lang="en-US"/>
                  <a:t>Quantity Supplied of Widgets</a:t>
                </a:r>
              </a:p>
            </c:rich>
          </c:tx>
          <c:layout/>
        </c:title>
        <c:numFmt formatCode="General" sourceLinked="1"/>
        <c:majorTickMark val="none"/>
        <c:tickLblPos val="nextTo"/>
        <c:crossAx val="651003048"/>
        <c:crosses val="autoZero"/>
        <c:crossBetween val="midCat"/>
      </c:valAx>
      <c:valAx>
        <c:axId val="651003048"/>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0914488"/>
        <c:crosses val="autoZero"/>
        <c:crossBetween val="midCat"/>
      </c:valAx>
    </c:plotArea>
    <c:legend>
      <c:legendPos val="r"/>
      <c:layout/>
    </c:legend>
    <c:plotVisOnly val="1"/>
  </c:chart>
  <c:spPr>
    <a:solidFill>
      <a:schemeClr val="bg1"/>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Increase in Supply</a:t>
            </a:r>
          </a:p>
        </c:rich>
      </c:tx>
      <c:layout/>
    </c:title>
    <c:plotArea>
      <c:layout/>
      <c:scatterChart>
        <c:scatterStyle val="smoothMarker"/>
        <c:ser>
          <c:idx val="0"/>
          <c:order val="0"/>
          <c:tx>
            <c:v>Original Supply Curve</c:v>
          </c:tx>
          <c:xVal>
            <c:numRef>
              <c:f>Sheet4!$B$1:$B$5</c:f>
              <c:numCache>
                <c:formatCode>General</c:formatCode>
                <c:ptCount val="5"/>
                <c:pt idx="0">
                  <c:v>10.0</c:v>
                </c:pt>
                <c:pt idx="1">
                  <c:v>8.0</c:v>
                </c:pt>
                <c:pt idx="2">
                  <c:v>6.0</c:v>
                </c:pt>
                <c:pt idx="3">
                  <c:v>4.0</c:v>
                </c:pt>
                <c:pt idx="4">
                  <c:v>2.0</c:v>
                </c:pt>
              </c:numCache>
            </c:numRef>
          </c:xVal>
          <c:yVal>
            <c:numRef>
              <c:f>Sheet4!$A$1:$A$5</c:f>
              <c:numCache>
                <c:formatCode>"$"#,##0_);[Red]\("$"#,##0\)</c:formatCode>
                <c:ptCount val="5"/>
                <c:pt idx="0">
                  <c:v>5.0</c:v>
                </c:pt>
                <c:pt idx="1">
                  <c:v>4.0</c:v>
                </c:pt>
                <c:pt idx="2">
                  <c:v>3.0</c:v>
                </c:pt>
                <c:pt idx="3">
                  <c:v>2.0</c:v>
                </c:pt>
                <c:pt idx="4">
                  <c:v>1.0</c:v>
                </c:pt>
              </c:numCache>
            </c:numRef>
          </c:yVal>
          <c:smooth val="1"/>
        </c:ser>
        <c:ser>
          <c:idx val="1"/>
          <c:order val="1"/>
          <c:tx>
            <c:v>New Supply Curve </c:v>
          </c:tx>
          <c:xVal>
            <c:numRef>
              <c:f>Sheet4!$C$1:$C$5</c:f>
              <c:numCache>
                <c:formatCode>General</c:formatCode>
                <c:ptCount val="5"/>
                <c:pt idx="0">
                  <c:v>12.0</c:v>
                </c:pt>
                <c:pt idx="1">
                  <c:v>10.0</c:v>
                </c:pt>
                <c:pt idx="2">
                  <c:v>8.0</c:v>
                </c:pt>
                <c:pt idx="3">
                  <c:v>6.0</c:v>
                </c:pt>
                <c:pt idx="4">
                  <c:v>4.0</c:v>
                </c:pt>
              </c:numCache>
            </c:numRef>
          </c:xVal>
          <c:yVal>
            <c:numRef>
              <c:f>Sheet4!$A$1:$A$5</c:f>
              <c:numCache>
                <c:formatCode>"$"#,##0_);[Red]\("$"#,##0\)</c:formatCode>
                <c:ptCount val="5"/>
                <c:pt idx="0">
                  <c:v>5.0</c:v>
                </c:pt>
                <c:pt idx="1">
                  <c:v>4.0</c:v>
                </c:pt>
                <c:pt idx="2">
                  <c:v>3.0</c:v>
                </c:pt>
                <c:pt idx="3">
                  <c:v>2.0</c:v>
                </c:pt>
                <c:pt idx="4">
                  <c:v>1.0</c:v>
                </c:pt>
              </c:numCache>
            </c:numRef>
          </c:yVal>
          <c:smooth val="1"/>
        </c:ser>
        <c:axId val="651105976"/>
        <c:axId val="651076696"/>
      </c:scatterChart>
      <c:valAx>
        <c:axId val="651105976"/>
        <c:scaling>
          <c:orientation val="minMax"/>
        </c:scaling>
        <c:axPos val="b"/>
        <c:title>
          <c:tx>
            <c:rich>
              <a:bodyPr/>
              <a:lstStyle/>
              <a:p>
                <a:pPr>
                  <a:defRPr/>
                </a:pPr>
                <a:r>
                  <a:rPr lang="en-US"/>
                  <a:t>Quantities Supplied of Widgets</a:t>
                </a:r>
              </a:p>
            </c:rich>
          </c:tx>
          <c:layout/>
        </c:title>
        <c:numFmt formatCode="General" sourceLinked="1"/>
        <c:majorTickMark val="none"/>
        <c:tickLblPos val="nextTo"/>
        <c:crossAx val="651076696"/>
        <c:crosses val="autoZero"/>
        <c:crossBetween val="midCat"/>
      </c:valAx>
      <c:valAx>
        <c:axId val="651076696"/>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1105976"/>
        <c:crosses val="autoZero"/>
        <c:crossBetween val="midCat"/>
      </c:valAx>
    </c:plotArea>
    <c:legend>
      <c:legendPos val="r"/>
      <c:layout/>
    </c:legend>
    <c:plotVisOnly val="1"/>
  </c:chart>
  <c:spPr>
    <a:solidFill>
      <a:schemeClr val="bg1"/>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Supply Curve for Widgets </a:t>
            </a:r>
          </a:p>
        </c:rich>
      </c:tx>
      <c:layout/>
    </c:title>
    <c:plotArea>
      <c:layout/>
      <c:scatterChart>
        <c:scatterStyle val="smoothMarker"/>
        <c:ser>
          <c:idx val="0"/>
          <c:order val="0"/>
          <c:tx>
            <c:v>Supply Curve </c:v>
          </c:tx>
          <c:xVal>
            <c:numRef>
              <c:f>Sheet4!$B$1:$B$5</c:f>
              <c:numCache>
                <c:formatCode>General</c:formatCode>
                <c:ptCount val="5"/>
                <c:pt idx="0">
                  <c:v>10.0</c:v>
                </c:pt>
                <c:pt idx="1">
                  <c:v>8.0</c:v>
                </c:pt>
                <c:pt idx="2">
                  <c:v>6.0</c:v>
                </c:pt>
                <c:pt idx="3">
                  <c:v>4.0</c:v>
                </c:pt>
                <c:pt idx="4">
                  <c:v>2.0</c:v>
                </c:pt>
              </c:numCache>
            </c:numRef>
          </c:xVal>
          <c:yVal>
            <c:numRef>
              <c:f>Sheet4!$A$1:$A$5</c:f>
              <c:numCache>
                <c:formatCode>"$"#,##0_);[Red]\("$"#,##0\)</c:formatCode>
                <c:ptCount val="5"/>
                <c:pt idx="0">
                  <c:v>5.0</c:v>
                </c:pt>
                <c:pt idx="1">
                  <c:v>4.0</c:v>
                </c:pt>
                <c:pt idx="2">
                  <c:v>3.0</c:v>
                </c:pt>
                <c:pt idx="3">
                  <c:v>2.0</c:v>
                </c:pt>
                <c:pt idx="4">
                  <c:v>1.0</c:v>
                </c:pt>
              </c:numCache>
            </c:numRef>
          </c:yVal>
          <c:smooth val="1"/>
        </c:ser>
        <c:axId val="654313320"/>
        <c:axId val="650903576"/>
      </c:scatterChart>
      <c:valAx>
        <c:axId val="654313320"/>
        <c:scaling>
          <c:orientation val="minMax"/>
        </c:scaling>
        <c:axPos val="b"/>
        <c:title>
          <c:tx>
            <c:rich>
              <a:bodyPr/>
              <a:lstStyle/>
              <a:p>
                <a:pPr>
                  <a:defRPr/>
                </a:pPr>
                <a:r>
                  <a:rPr lang="en-US"/>
                  <a:t>Quantity Supplied of Widgets</a:t>
                </a:r>
              </a:p>
            </c:rich>
          </c:tx>
          <c:layout/>
        </c:title>
        <c:numFmt formatCode="General" sourceLinked="1"/>
        <c:majorTickMark val="none"/>
        <c:tickLblPos val="nextTo"/>
        <c:crossAx val="650903576"/>
        <c:crosses val="autoZero"/>
        <c:crossBetween val="midCat"/>
      </c:valAx>
      <c:valAx>
        <c:axId val="650903576"/>
        <c:scaling>
          <c:orientation val="minMax"/>
        </c:scaling>
        <c:axPos val="l"/>
        <c:majorGridlines/>
        <c:title>
          <c:tx>
            <c:rich>
              <a:bodyPr/>
              <a:lstStyle/>
              <a:p>
                <a:pPr>
                  <a:defRPr/>
                </a:pPr>
                <a:r>
                  <a:rPr lang="en-US"/>
                  <a:t>Price per Widget</a:t>
                </a:r>
              </a:p>
            </c:rich>
          </c:tx>
          <c:layout/>
        </c:title>
        <c:numFmt formatCode="&quot;$&quot;#,##0_);[Red]\(&quot;$&quot;#,##0\)" sourceLinked="1"/>
        <c:majorTickMark val="none"/>
        <c:tickLblPos val="nextTo"/>
        <c:crossAx val="654313320"/>
        <c:crosses val="autoZero"/>
        <c:crossBetween val="midCat"/>
      </c:valAx>
    </c:plotArea>
    <c:legend>
      <c:legendPos val="r"/>
      <c:layout/>
    </c:legend>
    <c:plotVisOnly val="1"/>
  </c:chart>
  <c:spPr>
    <a:solidFill>
      <a:schemeClr val="bg1"/>
    </a:solidFill>
  </c:spPr>
  <c:externalData r:id="rId1"/>
</c:chartSpace>
</file>

<file path=ppt/drawings/drawing1.xml><?xml version="1.0" encoding="utf-8"?>
<c:userShapes xmlns:c="http://schemas.openxmlformats.org/drawingml/2006/chart">
  <cdr:relSizeAnchor xmlns:cdr="http://schemas.openxmlformats.org/drawingml/2006/chartDrawing">
    <cdr:from>
      <cdr:x>0.77064</cdr:x>
      <cdr:y>0.01639</cdr:y>
    </cdr:from>
    <cdr:to>
      <cdr:x>1</cdr:x>
      <cdr:y>0.13558</cdr:y>
    </cdr:to>
    <cdr:sp macro="" textlink="">
      <cdr:nvSpPr>
        <cdr:cNvPr id="8" name="Text Box 23"/>
        <cdr:cNvSpPr txBox="1">
          <a:spLocks xmlns:a="http://schemas.openxmlformats.org/drawingml/2006/main" noChangeArrowheads="1"/>
        </cdr:cNvSpPr>
      </cdr:nvSpPr>
      <cdr:spPr bwMode="auto">
        <a:xfrm xmlns:a="http://schemas.openxmlformats.org/drawingml/2006/main">
          <a:off x="6400800" y="76200"/>
          <a:ext cx="1905000" cy="553998"/>
        </a:xfrm>
        <a:prstGeom xmlns:a="http://schemas.openxmlformats.org/drawingml/2006/main" prst="rect">
          <a:avLst/>
        </a:prstGeom>
        <a:solidFill xmlns:a="http://schemas.openxmlformats.org/drawingml/2006/main">
          <a:srgbClr val="7E9CE8"/>
        </a:solidFill>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rgbClr val="000000"/>
              </a:solidFill>
              <a:latin typeface="Arial" charset="0"/>
            </a:defRPr>
          </a:lvl1pPr>
          <a:lvl2pPr marL="457200" algn="l" rtl="0" fontAlgn="base">
            <a:spcBef>
              <a:spcPct val="0"/>
            </a:spcBef>
            <a:spcAft>
              <a:spcPct val="0"/>
            </a:spcAft>
            <a:defRPr kern="1200">
              <a:solidFill>
                <a:srgbClr val="000000"/>
              </a:solidFill>
              <a:latin typeface="Arial" charset="0"/>
            </a:defRPr>
          </a:lvl2pPr>
          <a:lvl3pPr marL="914400" algn="l" rtl="0" fontAlgn="base">
            <a:spcBef>
              <a:spcPct val="0"/>
            </a:spcBef>
            <a:spcAft>
              <a:spcPct val="0"/>
            </a:spcAft>
            <a:defRPr kern="1200">
              <a:solidFill>
                <a:srgbClr val="000000"/>
              </a:solidFill>
              <a:latin typeface="Arial" charset="0"/>
            </a:defRPr>
          </a:lvl3pPr>
          <a:lvl4pPr marL="1371600" algn="l" rtl="0" fontAlgn="base">
            <a:spcBef>
              <a:spcPct val="0"/>
            </a:spcBef>
            <a:spcAft>
              <a:spcPct val="0"/>
            </a:spcAft>
            <a:defRPr kern="1200">
              <a:solidFill>
                <a:srgbClr val="000000"/>
              </a:solidFill>
              <a:latin typeface="Arial" charset="0"/>
            </a:defRPr>
          </a:lvl4pPr>
          <a:lvl5pPr marL="1828800" algn="l" rtl="0" fontAlgn="base">
            <a:spcBef>
              <a:spcPct val="0"/>
            </a:spcBef>
            <a:spcAft>
              <a:spcPct val="0"/>
            </a:spcAft>
            <a:defRPr kern="1200">
              <a:solidFill>
                <a:srgbClr val="000000"/>
              </a:solidFill>
              <a:latin typeface="Arial" charset="0"/>
            </a:defRPr>
          </a:lvl5pPr>
          <a:lvl6pPr marL="2286000" algn="l" defTabSz="914400" rtl="0" eaLnBrk="1" latinLnBrk="0" hangingPunct="1">
            <a:defRPr kern="1200">
              <a:solidFill>
                <a:srgbClr val="000000"/>
              </a:solidFill>
              <a:latin typeface="Arial" charset="0"/>
            </a:defRPr>
          </a:lvl6pPr>
          <a:lvl7pPr marL="2743200" algn="l" defTabSz="914400" rtl="0" eaLnBrk="1" latinLnBrk="0" hangingPunct="1">
            <a:defRPr kern="1200">
              <a:solidFill>
                <a:srgbClr val="000000"/>
              </a:solidFill>
              <a:latin typeface="Arial" charset="0"/>
            </a:defRPr>
          </a:lvl7pPr>
          <a:lvl8pPr marL="3200400" algn="l" defTabSz="914400" rtl="0" eaLnBrk="1" latinLnBrk="0" hangingPunct="1">
            <a:defRPr kern="1200">
              <a:solidFill>
                <a:srgbClr val="000000"/>
              </a:solidFill>
              <a:latin typeface="Arial" charset="0"/>
            </a:defRPr>
          </a:lvl8pPr>
          <a:lvl9pPr marL="3657600" algn="l" defTabSz="914400" rtl="0" eaLnBrk="1" latinLnBrk="0" hangingPunct="1">
            <a:defRPr kern="1200">
              <a:solidFill>
                <a:srgbClr val="000000"/>
              </a:solidFill>
              <a:latin typeface="Arial" charset="0"/>
            </a:defRPr>
          </a:lvl9pPr>
        </a:lstStyle>
        <a:p xmlns:a="http://schemas.openxmlformats.org/drawingml/2006/main">
          <a:pPr>
            <a:spcBef>
              <a:spcPct val="50000"/>
            </a:spcBef>
            <a:buFont typeface="Arial" pitchFamily="34" charset="0"/>
            <a:buChar char="•"/>
          </a:pPr>
          <a:r>
            <a:rPr lang="en-GB" sz="1000" dirty="0" smtClean="0">
              <a:latin typeface="Verdana" pitchFamily="34" charset="0"/>
              <a:cs typeface="Times New Roman" pitchFamily="18" charset="0"/>
            </a:rPr>
            <a:t>At $3 per Widget, the Quantity demanded of widgets is 6.</a:t>
          </a:r>
        </a:p>
      </cdr:txBody>
    </cdr:sp>
  </cdr:relSizeAnchor>
</c:userShapes>
</file>

<file path=ppt/drawings/drawing2.xml><?xml version="1.0" encoding="utf-8"?>
<c:userShapes xmlns:c="http://schemas.openxmlformats.org/drawingml/2006/chart">
  <cdr:relSizeAnchor xmlns:cdr="http://schemas.openxmlformats.org/drawingml/2006/chartDrawing">
    <cdr:from>
      <cdr:x>0.77477</cdr:x>
      <cdr:y>0</cdr:y>
    </cdr:from>
    <cdr:to>
      <cdr:x>1</cdr:x>
      <cdr:y>0.10386</cdr:y>
    </cdr:to>
    <cdr:sp macro="" textlink="">
      <cdr:nvSpPr>
        <cdr:cNvPr id="2" name="Text Box 23"/>
        <cdr:cNvSpPr txBox="1">
          <a:spLocks xmlns:a="http://schemas.openxmlformats.org/drawingml/2006/main" noChangeArrowheads="1"/>
        </cdr:cNvSpPr>
      </cdr:nvSpPr>
      <cdr:spPr bwMode="auto">
        <a:xfrm xmlns:a="http://schemas.openxmlformats.org/drawingml/2006/main">
          <a:off x="6553200" y="0"/>
          <a:ext cx="1905000" cy="553998"/>
        </a:xfrm>
        <a:prstGeom xmlns:a="http://schemas.openxmlformats.org/drawingml/2006/main" prst="rect">
          <a:avLst/>
        </a:prstGeom>
        <a:solidFill xmlns:a="http://schemas.openxmlformats.org/drawingml/2006/main">
          <a:srgbClr val="7E9CE8"/>
        </a:solidFill>
        <a:ln xmlns:a="http://schemas.openxmlformats.org/drawingml/2006/main" w="9525">
          <a:noFill/>
          <a:miter lim="800000"/>
          <a:headEnd/>
          <a:tailEnd/>
        </a:ln>
        <a:effectLst xmlns:a="http://schemas.openxmlformats.org/drawingml/2006/main"/>
      </cdr:spPr>
      <cdr:txBody>
        <a:bodyPr xmlns:a="http://schemas.openxmlformats.org/drawingml/2006/main">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spcBef>
              <a:spcPct val="50000"/>
            </a:spcBef>
            <a:buFont typeface="Arial" pitchFamily="34" charset="0"/>
            <a:buChar char="•"/>
          </a:pPr>
          <a:r>
            <a:rPr lang="en-GB" sz="1000" dirty="0" smtClean="0">
              <a:latin typeface="Verdana" pitchFamily="34" charset="0"/>
              <a:cs typeface="Times New Roman" pitchFamily="18" charset="0"/>
            </a:rPr>
            <a:t>At $3 per Widget, the Quantity supplied of widgets is 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BDFE342-A284-EA43-B8B6-48573DB6C42E}" type="datetime1">
              <a:rPr lang="en-US"/>
              <a:pPr>
                <a:defRPr/>
              </a:pPr>
              <a:t>4/4/13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C3BB3D9-36FB-B542-8624-3F2D0251EE0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D26AD20-EF1C-7240-B6CA-BF4625B0A7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a:ln/>
        </p:spPr>
      </p:sp>
      <p:sp>
        <p:nvSpPr>
          <p:cNvPr id="20483" name="Notes Placeholder 2"/>
          <p:cNvSpPr>
            <a:spLocks noGrp="1"/>
          </p:cNvSpPr>
          <p:nvPr>
            <p:ph type="body" idx="1"/>
          </p:nvPr>
        </p:nvSpPr>
        <p:spPr>
          <a:noFill/>
          <a:ln/>
        </p:spPr>
        <p:txBody>
          <a:bodyPr/>
          <a:lstStyle/>
          <a:p>
            <a:endParaRPr lang="en-US"/>
          </a:p>
        </p:txBody>
      </p:sp>
      <p:sp>
        <p:nvSpPr>
          <p:cNvPr id="20484" name="Slide Number Placeholder 3"/>
          <p:cNvSpPr>
            <a:spLocks noGrp="1"/>
          </p:cNvSpPr>
          <p:nvPr>
            <p:ph type="sldNum" sz="quarter" idx="5"/>
          </p:nvPr>
        </p:nvSpPr>
        <p:spPr>
          <a:noFill/>
        </p:spPr>
        <p:txBody>
          <a:bodyPr/>
          <a:lstStyle/>
          <a:p>
            <a:fld id="{D4C52E6C-C4DB-0D4B-9F60-63EDDECFFB3B}"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BDBA20D8-9730-F048-A725-64A6606917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D39FCCA-E6DB-C643-A631-004CEA6DD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CFC5627-CF2E-F345-8D70-940C3BF8D4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B478468-6D9F-7242-8E31-713C73BE8811}" type="datetime1">
              <a:rPr lang="en-US"/>
              <a:pPr>
                <a:defRPr/>
              </a:pPr>
              <a:t>4/4/13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ECF05E-7897-104D-9578-9D008A41959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solidFill>
                  <a:schemeClr val="tx2"/>
                </a:solidFill>
              </a:defRPr>
            </a:lvl1pPr>
          </a:lstStyle>
          <a:p>
            <a:pPr>
              <a:defRPr/>
            </a:pPr>
            <a:fld id="{F71B0902-027B-334D-9B8C-7A5FCF2FF5A1}" type="datetime1">
              <a:rPr lang="en-US"/>
              <a:pPr>
                <a:defRPr/>
              </a:pPr>
              <a:t>4/4/13</a:t>
            </a:fld>
            <a:endParaRPr lang="en-US"/>
          </a:p>
        </p:txBody>
      </p:sp>
      <p:sp>
        <p:nvSpPr>
          <p:cNvPr id="12" name="Footer Placeholder 16"/>
          <p:cNvSpPr>
            <a:spLocks noGrp="1"/>
          </p:cNvSpPr>
          <p:nvPr>
            <p:ph type="ftr" sz="quarter" idx="11"/>
          </p:nvPr>
        </p:nvSpPr>
        <p:spPr/>
        <p:txBody>
          <a:bodyPr/>
          <a:lstStyle>
            <a:lvl1pPr>
              <a:defRPr>
                <a:solidFill>
                  <a:schemeClr val="tx2"/>
                </a:solidFill>
              </a:defRPr>
            </a:lvl1pPr>
          </a:lstStyle>
          <a:p>
            <a:pPr>
              <a:defRPr/>
            </a:pPr>
            <a:endParaRPr lang="en-US"/>
          </a:p>
        </p:txBody>
      </p:sp>
      <p:sp>
        <p:nvSpPr>
          <p:cNvPr id="13" name="Slide Number Placeholder 28"/>
          <p:cNvSpPr>
            <a:spLocks noGrp="1"/>
          </p:cNvSpPr>
          <p:nvPr>
            <p:ph type="sldNum" sz="quarter" idx="12"/>
          </p:nvPr>
        </p:nvSpPr>
        <p:spPr/>
        <p:txBody>
          <a:bodyPr/>
          <a:lstStyle>
            <a:lvl1pPr>
              <a:defRPr/>
            </a:lvl1pPr>
          </a:lstStyle>
          <a:p>
            <a:pPr>
              <a:defRPr/>
            </a:pPr>
            <a:fld id="{4D413BDB-7327-034F-8C83-81AFD09EDAB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solidFill>
                  <a:schemeClr val="tx2"/>
                </a:solidFill>
                <a:latin typeface="Arial" charset="0"/>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E6A804CA-E538-474C-9F99-86AD449D13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D22C9BC-21EC-0C41-9EE2-52D80667CE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920CEC0-C052-DC4B-9DBF-703E1018D04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26FDBDF-FA54-6042-9605-FDE23C3E58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111289E5-F544-0847-92E3-AA14C746DF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8D82FA35-FDC6-5342-9A13-113B042D20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FE3AFDBF-AA7E-6C46-96AA-EA30E269FD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6A0ECBC-3636-2242-9403-1DB7E77003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80B7570A-7D54-4243-BCFF-50D92E50F8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prstTxWarp prst="textNoShape">
              <a:avLst/>
            </a:prstTxWarp>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prstTxWarp prst="textNoShape">
                  <a:avLst/>
                </a:prstTxWarp>
              </a:bodyPr>
              <a:lstStyle/>
              <a:p>
                <a:pPr>
                  <a:defRPr/>
                </a:pPr>
                <a:endParaRPr lang="en-US"/>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prstTxWarp prst="textNoShape">
                  <a:avLst/>
                </a:prstTxWarp>
              </a:bodyPr>
              <a:lstStyle/>
              <a:p>
                <a:pPr>
                  <a:defRPr/>
                </a:pPr>
                <a:endParaRPr lang="en-US"/>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prstTxWarp prst="textNoShape">
                  <a:avLst/>
                </a:prstTxWarp>
              </a:bodyPr>
              <a:lstStyle/>
              <a:p>
                <a:pPr>
                  <a:defRPr/>
                </a:pPr>
                <a:endParaRPr lang="en-US"/>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prstTxWarp prst="textNoShape">
                  <a:avLst/>
                </a:prstTxWarp>
              </a:bodyPr>
              <a:lstStyle/>
              <a:p>
                <a:pPr>
                  <a:defRPr/>
                </a:pPr>
                <a:endParaRPr lang="en-US"/>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prstTxWarp prst="textNoShape">
                  <a:avLst/>
                </a:prstTxWarp>
              </a:bodyPr>
              <a:lstStyle/>
              <a:p>
                <a:pPr>
                  <a:defRPr/>
                </a:pPr>
                <a:endParaRPr lang="en-US"/>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prstTxWarp prst="textNoShape">
                  <a:avLst/>
                </a:prstTxWarp>
              </a:bodyPr>
              <a:lstStyle/>
              <a:p>
                <a:pPr>
                  <a:defRPr/>
                </a:pPr>
                <a:endParaRPr lang="en-US"/>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prstTxWarp prst="textNoShape">
                  <a:avLst/>
                </a:prstTxWarp>
              </a:bodyPr>
              <a:lstStyle/>
              <a:p>
                <a:pPr>
                  <a:defRPr/>
                </a:pPr>
                <a:endParaRPr lang="en-US"/>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prstTxWarp prst="textNoShape">
                  <a:avLst/>
                </a:prstTxWarp>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prstTxWarp prst="textNoShape">
                  <a:avLst/>
                </a:prstTxWarp>
              </a:bodyPr>
              <a:lstStyle/>
              <a:p>
                <a:pPr>
                  <a:defRPr/>
                </a:pPr>
                <a:endParaRPr lang="en-US"/>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prstTxWarp prst="textNoShape">
                  <a:avLst/>
                </a:prstTxWarp>
              </a:bodyPr>
              <a:lstStyle/>
              <a:p>
                <a:pPr>
                  <a:defRPr/>
                </a:pPr>
                <a:endParaRPr lang="en-US"/>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prstTxWarp prst="textNoShape">
                  <a:avLst/>
                </a:prstTxWarp>
              </a:bodyPr>
              <a:lstStyle/>
              <a:p>
                <a:pPr>
                  <a:defRPr/>
                </a:pPr>
                <a:endParaRPr lang="en-US"/>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prstTxWarp prst="textNoShape">
                  <a:avLst/>
                </a:prstTxWarp>
              </a:bodyPr>
              <a:lstStyle/>
              <a:p>
                <a:pPr>
                  <a:defRPr/>
                </a:pPr>
                <a:endParaRPr lang="en-US"/>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prstTxWarp prst="textNoShape">
                  <a:avLst/>
                </a:prstTxWarp>
              </a:bodyPr>
              <a:lstStyle/>
              <a:p>
                <a:pPr>
                  <a:defRPr/>
                </a:pPr>
                <a:endParaRPr lang="en-US"/>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pPr>
                  <a:defRPr/>
                </a:pPr>
                <a:endParaRPr lang="en-US"/>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prstTxWarp prst="textNoShape">
                  <a:avLst/>
                </a:prstTxWarp>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prstTxWarp prst="textNoShape">
                    <a:avLst/>
                  </a:prstTxWarp>
                </a:bodyPr>
                <a:lstStyle/>
                <a:p>
                  <a:pPr>
                    <a:defRPr/>
                  </a:pPr>
                  <a:endParaRPr lang="en-US"/>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prstTxWarp prst="textNoShape">
                    <a:avLst/>
                  </a:prstTxWarp>
                </a:bodyPr>
                <a:lstStyle/>
                <a:p>
                  <a:pPr>
                    <a:defRPr/>
                  </a:pPr>
                  <a:endParaRPr lang="en-US"/>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846AE59C-53AD-A74C-B26C-12D670295B1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4"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charset="2"/>
        <a:buChar char="Ø"/>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2"/>
        </a:buClr>
        <a:buSzPct val="50000"/>
        <a:buFont typeface="Wingdings" charset="2"/>
        <a:buChar char="l"/>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folHlink"/>
        </a:buClr>
        <a:buSzPct val="50000"/>
        <a:buFont typeface="Wingdings" charset="2"/>
        <a:buChar char="l"/>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331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331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defRPr sz="1400">
                <a:solidFill>
                  <a:srgbClr val="696464"/>
                </a:solidFill>
                <a:latin typeface="Arial" pitchFamily="-107" charset="0"/>
              </a:defRPr>
            </a:lvl1pPr>
          </a:lstStyle>
          <a:p>
            <a:pPr>
              <a:defRPr/>
            </a:pPr>
            <a:fld id="{27D347E6-0778-7949-A00D-EC8955CBC9A5}" type="datetime1">
              <a:rPr lang="en-US"/>
              <a:pPr>
                <a:defRPr/>
              </a:pPr>
              <a:t>4/4/13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rgbClr val="696464"/>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itchFamily="-107" charset="0"/>
              </a:defRPr>
            </a:lvl1pPr>
          </a:lstStyle>
          <a:p>
            <a:pPr>
              <a:defRPr/>
            </a:pPr>
            <a:fld id="{BD47F0E4-FC62-6F41-A12D-48C2C594F8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5" r:id="rId2"/>
    <p:sldLayoutId id="2147483756" r:id="rId3"/>
  </p:sldLayoutIdLst>
  <p:txStyles>
    <p:titleStyle>
      <a:lvl1pPr algn="l" rtl="0" eaLnBrk="0" fontAlgn="base" hangingPunct="0">
        <a:spcBef>
          <a:spcPct val="0"/>
        </a:spcBef>
        <a:spcAft>
          <a:spcPct val="0"/>
        </a:spcAft>
        <a:defRPr sz="4000" kern="1200">
          <a:solidFill>
            <a:schemeClr val="tx2"/>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4000">
          <a:solidFill>
            <a:schemeClr val="tx2"/>
          </a:solidFill>
          <a:latin typeface="Franklin Gothic Book" pitchFamily="-107" charset="0"/>
          <a:ea typeface="ＭＳ Ｐゴシック" pitchFamily="-1" charset="-128"/>
          <a:cs typeface="ＭＳ Ｐゴシック" pitchFamily="-1" charset="-128"/>
        </a:defRPr>
      </a:lvl2pPr>
      <a:lvl3pPr algn="l" rtl="0" eaLnBrk="0" fontAlgn="base" hangingPunct="0">
        <a:spcBef>
          <a:spcPct val="0"/>
        </a:spcBef>
        <a:spcAft>
          <a:spcPct val="0"/>
        </a:spcAft>
        <a:defRPr sz="4000">
          <a:solidFill>
            <a:schemeClr val="tx2"/>
          </a:solidFill>
          <a:latin typeface="Franklin Gothic Book" pitchFamily="-107" charset="0"/>
          <a:ea typeface="ＭＳ Ｐゴシック" pitchFamily="-1" charset="-128"/>
          <a:cs typeface="ＭＳ Ｐゴシック" pitchFamily="-1" charset="-128"/>
        </a:defRPr>
      </a:lvl3pPr>
      <a:lvl4pPr algn="l" rtl="0" eaLnBrk="0" fontAlgn="base" hangingPunct="0">
        <a:spcBef>
          <a:spcPct val="0"/>
        </a:spcBef>
        <a:spcAft>
          <a:spcPct val="0"/>
        </a:spcAft>
        <a:defRPr sz="4000">
          <a:solidFill>
            <a:schemeClr val="tx2"/>
          </a:solidFill>
          <a:latin typeface="Franklin Gothic Book" pitchFamily="-107" charset="0"/>
          <a:ea typeface="ＭＳ Ｐゴシック" pitchFamily="-1" charset="-128"/>
          <a:cs typeface="ＭＳ Ｐゴシック" pitchFamily="-1" charset="-128"/>
        </a:defRPr>
      </a:lvl4pPr>
      <a:lvl5pPr algn="l" rtl="0" eaLnBrk="0" fontAlgn="base" hangingPunct="0">
        <a:spcBef>
          <a:spcPct val="0"/>
        </a:spcBef>
        <a:spcAft>
          <a:spcPct val="0"/>
        </a:spcAft>
        <a:defRPr sz="4000">
          <a:solidFill>
            <a:schemeClr val="tx2"/>
          </a:solidFill>
          <a:latin typeface="Franklin Gothic Book" pitchFamily="-107" charset="0"/>
          <a:ea typeface="ＭＳ Ｐゴシック" pitchFamily="-1" charset="-128"/>
          <a:cs typeface="ＭＳ Ｐゴシック" pitchFamily="-1" charset="-128"/>
        </a:defRPr>
      </a:lvl5pPr>
      <a:lvl6pPr marL="457200" algn="l" rtl="0" fontAlgn="base">
        <a:spcBef>
          <a:spcPct val="0"/>
        </a:spcBef>
        <a:spcAft>
          <a:spcPct val="0"/>
        </a:spcAft>
        <a:defRPr sz="4000">
          <a:solidFill>
            <a:schemeClr val="tx2"/>
          </a:solidFill>
          <a:latin typeface="Franklin Gothic Book" pitchFamily="-107" charset="0"/>
        </a:defRPr>
      </a:lvl6pPr>
      <a:lvl7pPr marL="914400" algn="l" rtl="0" fontAlgn="base">
        <a:spcBef>
          <a:spcPct val="0"/>
        </a:spcBef>
        <a:spcAft>
          <a:spcPct val="0"/>
        </a:spcAft>
        <a:defRPr sz="4000">
          <a:solidFill>
            <a:schemeClr val="tx2"/>
          </a:solidFill>
          <a:latin typeface="Franklin Gothic Book" pitchFamily="-107" charset="0"/>
        </a:defRPr>
      </a:lvl7pPr>
      <a:lvl8pPr marL="1371600" algn="l" rtl="0" fontAlgn="base">
        <a:spcBef>
          <a:spcPct val="0"/>
        </a:spcBef>
        <a:spcAft>
          <a:spcPct val="0"/>
        </a:spcAft>
        <a:defRPr sz="4000">
          <a:solidFill>
            <a:schemeClr val="tx2"/>
          </a:solidFill>
          <a:latin typeface="Franklin Gothic Book" pitchFamily="-107" charset="0"/>
        </a:defRPr>
      </a:lvl8pPr>
      <a:lvl9pPr marL="1828800" algn="l" rtl="0" fontAlgn="base">
        <a:spcBef>
          <a:spcPct val="0"/>
        </a:spcBef>
        <a:spcAft>
          <a:spcPct val="0"/>
        </a:spcAft>
        <a:defRPr sz="4000">
          <a:solidFill>
            <a:schemeClr val="tx2"/>
          </a:solidFill>
          <a:latin typeface="Franklin Gothic Book" pitchFamily="-107" charset="0"/>
        </a:defRPr>
      </a:lvl9pPr>
    </p:titleStyle>
    <p:bodyStyle>
      <a:lvl1pPr marL="273050" indent="-273050" algn="l" rtl="0" eaLnBrk="0" fontAlgn="base" hangingPunct="0">
        <a:spcBef>
          <a:spcPts val="575"/>
        </a:spcBef>
        <a:spcAft>
          <a:spcPct val="0"/>
        </a:spcAft>
        <a:buClr>
          <a:schemeClr val="accent1"/>
        </a:buClr>
        <a:buSzPct val="85000"/>
        <a:buFont typeface="Wingdings 2" charset="2"/>
        <a:buChar char=""/>
        <a:defRPr sz="2600" kern="1200">
          <a:solidFill>
            <a:schemeClr val="tx1"/>
          </a:solidFill>
          <a:latin typeface="+mn-lt"/>
          <a:ea typeface="ＭＳ Ｐゴシック" pitchFamily="-1" charset="-128"/>
          <a:cs typeface="ＭＳ Ｐゴシック" pitchFamily="-1" charset="-128"/>
        </a:defRPr>
      </a:lvl1pPr>
      <a:lvl2pPr marL="547688" indent="-228600" algn="l" rtl="0" eaLnBrk="0" fontAlgn="base" hangingPunct="0">
        <a:spcBef>
          <a:spcPts val="375"/>
        </a:spcBef>
        <a:spcAft>
          <a:spcPct val="0"/>
        </a:spcAft>
        <a:buClr>
          <a:schemeClr val="accent2"/>
        </a:buClr>
        <a:buSzPct val="85000"/>
        <a:buFont typeface="Wingdings 2" charset="2"/>
        <a:buChar char=""/>
        <a:defRPr sz="2400" kern="1200">
          <a:solidFill>
            <a:schemeClr val="tx1"/>
          </a:solidFill>
          <a:latin typeface="+mn-lt"/>
          <a:ea typeface="ＭＳ Ｐゴシック" pitchFamily="-107" charset="-128"/>
          <a:cs typeface="+mn-cs"/>
        </a:defRPr>
      </a:lvl2pPr>
      <a:lvl3pPr marL="822325" indent="-228600" algn="l" rtl="0" eaLnBrk="0" fontAlgn="base" hangingPunct="0">
        <a:spcBef>
          <a:spcPts val="375"/>
        </a:spcBef>
        <a:spcAft>
          <a:spcPct val="0"/>
        </a:spcAft>
        <a:buClr>
          <a:srgbClr val="E6B1AB"/>
        </a:buClr>
        <a:buSzPct val="85000"/>
        <a:buFont typeface="Wingdings 2" charset="2"/>
        <a:buChar char=""/>
        <a:defRPr sz="2000" kern="1200">
          <a:solidFill>
            <a:schemeClr val="tx1"/>
          </a:solidFill>
          <a:latin typeface="+mn-lt"/>
          <a:ea typeface="ＭＳ Ｐゴシック" pitchFamily="-107" charset="-128"/>
          <a:cs typeface="+mn-cs"/>
        </a:defRPr>
      </a:lvl3pPr>
      <a:lvl4pPr marL="1096963" indent="-228600" algn="l" rtl="0" eaLnBrk="0" fontAlgn="base" hangingPunct="0">
        <a:spcBef>
          <a:spcPts val="375"/>
        </a:spcBef>
        <a:spcAft>
          <a:spcPct val="0"/>
        </a:spcAft>
        <a:buClr>
          <a:srgbClr val="A28E6A"/>
        </a:buClr>
        <a:buSzPct val="80000"/>
        <a:buFont typeface="Wingdings 2" charset="2"/>
        <a:buChar char=""/>
        <a:defRPr sz="2000" kern="1200">
          <a:solidFill>
            <a:schemeClr val="tx1"/>
          </a:solidFill>
          <a:latin typeface="+mn-lt"/>
          <a:ea typeface="ＭＳ Ｐゴシック" pitchFamily="-107" charset="-128"/>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ＭＳ Ｐゴシック" pitchFamily="-107"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2.xml"/><Relationship Id="rId3"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4.xml"/><Relationship Id="rId3"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7.xml"/><Relationship Id="rId3" Type="http://schemas.openxmlformats.org/officeDocument/2006/relationships/chart" Target="../charts/char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9.xml"/><Relationship Id="rId3"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04800" y="685800"/>
            <a:ext cx="7772400" cy="898525"/>
          </a:xfrm>
        </p:spPr>
        <p:txBody>
          <a:bodyPr/>
          <a:lstStyle/>
          <a:p>
            <a:pPr eaLnBrk="1" hangingPunct="1">
              <a:defRPr/>
            </a:pPr>
            <a:r>
              <a:rPr lang="en-US" sz="4800" dirty="0" smtClean="0">
                <a:latin typeface="Tahoma" charset="0"/>
                <a:ea typeface="+mj-ea"/>
                <a:cs typeface="+mj-cs"/>
              </a:rPr>
              <a:t>U8: Economics</a:t>
            </a:r>
            <a:endParaRPr lang="en-US" sz="4800" dirty="0">
              <a:solidFill>
                <a:srgbClr val="66FF33"/>
              </a:solidFill>
              <a:latin typeface="Tahoma" charset="0"/>
              <a:ea typeface="+mj-ea"/>
              <a:cs typeface="+mj-cs"/>
            </a:endParaRPr>
          </a:p>
        </p:txBody>
      </p:sp>
      <p:pic>
        <p:nvPicPr>
          <p:cNvPr id="19459" name="Picture 43"/>
          <p:cNvPicPr>
            <a:picLocks noChangeAspect="1" noChangeArrowheads="1"/>
          </p:cNvPicPr>
          <p:nvPr/>
        </p:nvPicPr>
        <p:blipFill>
          <a:blip r:embed="rId3"/>
          <a:srcRect/>
          <a:stretch>
            <a:fillRect/>
          </a:stretch>
        </p:blipFill>
        <p:spPr bwMode="auto">
          <a:xfrm>
            <a:off x="457200" y="2286000"/>
            <a:ext cx="2286000" cy="2286000"/>
          </a:xfrm>
          <a:prstGeom prst="rect">
            <a:avLst/>
          </a:prstGeom>
          <a:noFill/>
          <a:ln w="9525">
            <a:noFill/>
            <a:miter lim="800000"/>
            <a:headEnd/>
            <a:tailEnd/>
          </a:ln>
        </p:spPr>
      </p:pic>
      <p:sp>
        <p:nvSpPr>
          <p:cNvPr id="6188" name="Rectangle 44"/>
          <p:cNvSpPr>
            <a:spLocks noChangeArrowheads="1"/>
          </p:cNvSpPr>
          <p:nvPr/>
        </p:nvSpPr>
        <p:spPr bwMode="auto">
          <a:xfrm>
            <a:off x="3352800" y="1600200"/>
            <a:ext cx="4876800" cy="4953000"/>
          </a:xfrm>
          <a:prstGeom prst="rect">
            <a:avLst/>
          </a:prstGeom>
          <a:noFill/>
          <a:ln w="9525">
            <a:noFill/>
            <a:miter lim="800000"/>
            <a:headEnd/>
            <a:tailEnd/>
          </a:ln>
          <a:effectLst/>
        </p:spPr>
        <p:txBody>
          <a:bodyPr anchorCtr="1">
            <a:prstTxWarp prst="textNoShape">
              <a:avLst/>
            </a:prstTxWarp>
          </a:bodyPr>
          <a:lstStyle/>
          <a:p>
            <a:pPr algn="ctr"/>
            <a:r>
              <a:rPr lang="en-US" sz="3600">
                <a:solidFill>
                  <a:schemeClr val="tx2"/>
                </a:solidFill>
                <a:effectLst>
                  <a:outerShdw blurRad="38100" dist="38100" dir="2700000" algn="tl">
                    <a:srgbClr val="000000"/>
                  </a:outerShdw>
                </a:effectLst>
                <a:latin typeface="Tahoma" charset="0"/>
              </a:rPr>
              <a:t>Today: more S&amp;D !</a:t>
            </a:r>
          </a:p>
          <a:p>
            <a:pPr algn="ctr"/>
            <a:endParaRPr lang="en-US" sz="3600">
              <a:solidFill>
                <a:schemeClr val="tx2"/>
              </a:solidFill>
              <a:effectLst>
                <a:outerShdw blurRad="38100" dist="38100" dir="2700000" algn="tl">
                  <a:srgbClr val="000000"/>
                </a:outerShdw>
              </a:effectLst>
              <a:latin typeface="Tahoma" charset="0"/>
            </a:endParaRPr>
          </a:p>
          <a:p>
            <a:pPr algn="ctr"/>
            <a:r>
              <a:rPr lang="en-US" sz="3600">
                <a:solidFill>
                  <a:schemeClr val="tx2"/>
                </a:solidFill>
                <a:effectLst>
                  <a:outerShdw blurRad="38100" dist="38100" dir="2700000" algn="tl">
                    <a:srgbClr val="000000"/>
                  </a:outerShdw>
                </a:effectLst>
                <a:latin typeface="Tahoma" charset="0"/>
              </a:rPr>
              <a:t>HW: turn-in (China as a mixed economy)</a:t>
            </a:r>
          </a:p>
          <a:p>
            <a:pPr algn="ctr"/>
            <a:endParaRPr lang="en-US" sz="3600">
              <a:solidFill>
                <a:schemeClr val="tx2"/>
              </a:solidFill>
              <a:effectLst>
                <a:outerShdw blurRad="38100" dist="38100" dir="2700000" algn="tl">
                  <a:srgbClr val="000000"/>
                </a:outerShdw>
              </a:effectLst>
              <a:latin typeface="Tahoma" charset="0"/>
            </a:endParaRPr>
          </a:p>
          <a:p>
            <a:pPr algn="ctr"/>
            <a:r>
              <a:rPr lang="en-US" sz="3600">
                <a:solidFill>
                  <a:schemeClr val="tx2"/>
                </a:solidFill>
                <a:effectLst>
                  <a:outerShdw blurRad="38100" dist="38100" dir="2700000" algn="tl">
                    <a:srgbClr val="000000"/>
                  </a:outerShdw>
                </a:effectLst>
                <a:latin typeface="Tahoma" charset="0"/>
              </a:rPr>
              <a:t>Quiz tomorrow on S&amp;D</a:t>
            </a:r>
          </a:p>
          <a:p>
            <a:pPr algn="ctr"/>
            <a:endParaRPr lang="en-US" sz="2800">
              <a:solidFill>
                <a:schemeClr val="tx2"/>
              </a:solidFill>
              <a:effectLst>
                <a:outerShdw blurRad="38100" dist="38100" dir="2700000" algn="tl">
                  <a:srgbClr val="000000"/>
                </a:outerShdw>
              </a:effectLst>
              <a:latin typeface="Tahoma" charset="0"/>
            </a:endParaRPr>
          </a:p>
          <a:p>
            <a:pPr algn="ctr"/>
            <a:r>
              <a:rPr lang="en-US" sz="2800">
                <a:solidFill>
                  <a:schemeClr val="tx2"/>
                </a:solidFill>
                <a:effectLst>
                  <a:outerShdw blurRad="38100" dist="38100" dir="2700000" algn="tl">
                    <a:srgbClr val="000000"/>
                  </a:outerShdw>
                </a:effectLst>
                <a:latin typeface="Tahoma" charset="0"/>
              </a:rPr>
              <a:t>U8 Test: Tuesday 12/4/12</a:t>
            </a:r>
          </a:p>
          <a:p>
            <a:pPr algn="ctr"/>
            <a:endParaRPr lang="en-US" sz="3600">
              <a:solidFill>
                <a:schemeClr val="tx2"/>
              </a:solidFill>
              <a:effectLst>
                <a:outerShdw blurRad="38100" dist="38100" dir="2700000" algn="tl">
                  <a:srgbClr val="000000"/>
                </a:outerShdw>
              </a:effectLst>
              <a:latin typeface="Tahoma" charset="0"/>
            </a:endParaRPr>
          </a:p>
          <a:p>
            <a:pPr algn="ctr"/>
            <a:r>
              <a:rPr lang="en-US" sz="3600">
                <a:solidFill>
                  <a:schemeClr val="tx2"/>
                </a:solidFill>
                <a:effectLst>
                  <a:outerShdw blurRad="38100" dist="38100" dir="2700000" algn="tl">
                    <a:srgbClr val="000000"/>
                  </a:outerShdw>
                </a:effectLst>
                <a:latin typeface="Tahoma" charset="0"/>
              </a:rPr>
              <a:t> </a:t>
            </a:r>
            <a:endParaRPr lang="en-US" sz="3600">
              <a:solidFill>
                <a:srgbClr val="66FF33"/>
              </a:solidFill>
              <a:effectLst>
                <a:outerShdw blurRad="38100" dist="38100" dir="2700000" algn="tl">
                  <a:srgbClr val="000000"/>
                </a:outerShdw>
              </a:effectLst>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Changes in Demand</a:t>
            </a:r>
          </a:p>
        </p:txBody>
      </p:sp>
      <p:sp>
        <p:nvSpPr>
          <p:cNvPr id="34819" name="Rectangle 3"/>
          <p:cNvSpPr>
            <a:spLocks noGrp="1" noChangeArrowheads="1"/>
          </p:cNvSpPr>
          <p:nvPr>
            <p:ph sz="quarter" idx="1"/>
          </p:nvPr>
        </p:nvSpPr>
        <p:spPr>
          <a:xfrm>
            <a:off x="457200" y="1295400"/>
            <a:ext cx="8686800" cy="5257800"/>
          </a:xfrm>
        </p:spPr>
        <p:txBody>
          <a:bodyPr/>
          <a:lstStyle/>
          <a:p>
            <a:pPr eaLnBrk="1" hangingPunct="1">
              <a:buFont typeface="Arial" charset="0"/>
              <a:buChar char="•"/>
            </a:pPr>
            <a:r>
              <a:rPr lang="en-US">
                <a:ea typeface="ＭＳ Ｐゴシック" charset="-128"/>
                <a:cs typeface="ＭＳ Ｐゴシック" charset="-128"/>
              </a:rPr>
              <a:t>Prices of related goods affect on demand</a:t>
            </a:r>
          </a:p>
          <a:p>
            <a:pPr lvl="1" eaLnBrk="1" hangingPunct="1">
              <a:buFont typeface="Arial" charset="0"/>
              <a:buChar char="–"/>
            </a:pPr>
            <a:r>
              <a:rPr lang="en-US" b="1" u="sng"/>
              <a:t>Substitute goods</a:t>
            </a:r>
            <a:r>
              <a:rPr lang="en-US">
                <a:sym typeface="Wingdings" charset="2"/>
              </a:rPr>
              <a:t> a substitute is a product that can be used in the place of another. </a:t>
            </a:r>
          </a:p>
          <a:p>
            <a:pPr lvl="2" eaLnBrk="1" hangingPunct="1">
              <a:buFont typeface="Arial" charset="0"/>
              <a:buChar char="•"/>
            </a:pPr>
            <a:r>
              <a:rPr lang="en-US" sz="2200">
                <a:ea typeface="ＭＳ Ｐゴシック" charset="-128"/>
                <a:sym typeface="Wingdings" charset="2"/>
              </a:rPr>
              <a:t>The price of the substitute good and demand for the other good are directly related</a:t>
            </a:r>
          </a:p>
          <a:p>
            <a:pPr lvl="2" eaLnBrk="1" hangingPunct="1">
              <a:buFont typeface="Arial" charset="0"/>
              <a:buChar char="•"/>
            </a:pPr>
            <a:r>
              <a:rPr lang="en-US" sz="2200">
                <a:ea typeface="ＭＳ Ｐゴシック" charset="-128"/>
                <a:sym typeface="Wingdings" charset="2"/>
              </a:rPr>
              <a:t>For example, Coke Price		Pepsi Demand</a:t>
            </a:r>
            <a:endParaRPr lang="en-US" sz="2200" smtClean="0">
              <a:ea typeface="ＭＳ Ｐゴシック" charset="-128"/>
              <a:sym typeface="Wingdings" charset="2"/>
            </a:endParaRPr>
          </a:p>
          <a:p>
            <a:pPr lvl="2" eaLnBrk="1" hangingPunct="1">
              <a:buFont typeface="Arial" charset="0"/>
              <a:buChar char="•"/>
            </a:pPr>
            <a:endParaRPr lang="en-US">
              <a:ea typeface="ＭＳ Ｐゴシック" charset="-128"/>
            </a:endParaRPr>
          </a:p>
        </p:txBody>
      </p:sp>
      <p:sp>
        <p:nvSpPr>
          <p:cNvPr id="34820" name="AutoShape 4"/>
          <p:cNvSpPr>
            <a:spLocks noChangeArrowheads="1"/>
          </p:cNvSpPr>
          <p:nvPr/>
        </p:nvSpPr>
        <p:spPr bwMode="auto">
          <a:xfrm>
            <a:off x="4267200" y="3048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4821" name="AutoShape 5"/>
          <p:cNvSpPr>
            <a:spLocks noChangeArrowheads="1"/>
          </p:cNvSpPr>
          <p:nvPr/>
        </p:nvSpPr>
        <p:spPr bwMode="auto">
          <a:xfrm>
            <a:off x="6858000" y="3048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Changes in Demand</a:t>
            </a:r>
          </a:p>
        </p:txBody>
      </p:sp>
      <p:sp>
        <p:nvSpPr>
          <p:cNvPr id="35843" name="Rectangle 3"/>
          <p:cNvSpPr>
            <a:spLocks noGrp="1" noChangeArrowheads="1"/>
          </p:cNvSpPr>
          <p:nvPr>
            <p:ph sz="quarter" idx="1"/>
          </p:nvPr>
        </p:nvSpPr>
        <p:spPr>
          <a:xfrm>
            <a:off x="457200" y="1295400"/>
            <a:ext cx="8686800" cy="5257800"/>
          </a:xfrm>
        </p:spPr>
        <p:txBody>
          <a:bodyPr/>
          <a:lstStyle/>
          <a:p>
            <a:pPr eaLnBrk="1" hangingPunct="1">
              <a:buFont typeface="Arial" charset="0"/>
              <a:buChar char="•"/>
            </a:pPr>
            <a:r>
              <a:rPr lang="en-US">
                <a:ea typeface="ＭＳ Ｐゴシック" charset="-128"/>
                <a:cs typeface="ＭＳ Ｐゴシック" charset="-128"/>
              </a:rPr>
              <a:t>Prices of related goods affect on demand</a:t>
            </a:r>
            <a:endParaRPr lang="en-US" smtClean="0">
              <a:ea typeface="ＭＳ Ｐゴシック" charset="-128"/>
              <a:cs typeface="ＭＳ Ｐゴシック" charset="-128"/>
            </a:endParaRPr>
          </a:p>
          <a:p>
            <a:pPr lvl="1" eaLnBrk="1" hangingPunct="1">
              <a:buFont typeface="Arial" charset="0"/>
              <a:buChar char="–"/>
            </a:pPr>
            <a:r>
              <a:rPr lang="en-US" b="1" u="sng" smtClean="0">
                <a:sym typeface="Wingdings" charset="2"/>
              </a:rPr>
              <a:t>Complementary </a:t>
            </a:r>
            <a:r>
              <a:rPr lang="en-US" b="1" u="sng">
                <a:sym typeface="Wingdings" charset="2"/>
              </a:rPr>
              <a:t>goods</a:t>
            </a:r>
            <a:r>
              <a:rPr lang="en-US">
                <a:sym typeface="Wingdings" charset="2"/>
              </a:rPr>
              <a:t> a compliment is a good that goes well with another good.</a:t>
            </a:r>
          </a:p>
          <a:p>
            <a:pPr lvl="2" eaLnBrk="1" hangingPunct="1">
              <a:buFont typeface="Arial" charset="0"/>
              <a:buChar char="•"/>
            </a:pPr>
            <a:r>
              <a:rPr lang="en-US" sz="2200">
                <a:ea typeface="ＭＳ Ｐゴシック" charset="-128"/>
                <a:sym typeface="Wingdings" charset="2"/>
              </a:rPr>
              <a:t>When goods are complements, there is an inverse relationship between the price of one and the demand for the other</a:t>
            </a:r>
          </a:p>
          <a:p>
            <a:pPr lvl="2" eaLnBrk="1" hangingPunct="1">
              <a:buFont typeface="Arial" charset="0"/>
              <a:buChar char="•"/>
            </a:pPr>
            <a:r>
              <a:rPr lang="en-US" sz="2200">
                <a:ea typeface="ＭＳ Ｐゴシック" charset="-128"/>
              </a:rPr>
              <a:t>For example,</a:t>
            </a:r>
            <a:r>
              <a:rPr lang="en-US" sz="2200" smtClean="0">
                <a:ea typeface="ＭＳ Ｐゴシック" charset="-128"/>
              </a:rPr>
              <a:t> price of Peanut </a:t>
            </a:r>
            <a:r>
              <a:rPr lang="en-US" sz="2200">
                <a:ea typeface="ＭＳ Ｐゴシック" charset="-128"/>
              </a:rPr>
              <a:t>Butter  	   Jam </a:t>
            </a:r>
            <a:r>
              <a:rPr lang="en-US" sz="2200">
                <a:ea typeface="ＭＳ Ｐゴシック" charset="-128"/>
                <a:sym typeface="Wingdings" charset="2"/>
              </a:rPr>
              <a:t>Demand</a:t>
            </a:r>
          </a:p>
          <a:p>
            <a:pPr lvl="2" eaLnBrk="1" hangingPunct="1">
              <a:buFont typeface="Arial" charset="0"/>
              <a:buChar char="•"/>
            </a:pPr>
            <a:endParaRPr lang="en-US">
              <a:ea typeface="ＭＳ Ｐゴシック" charset="-128"/>
            </a:endParaRPr>
          </a:p>
        </p:txBody>
      </p:sp>
      <p:sp>
        <p:nvSpPr>
          <p:cNvPr id="35844" name="AutoShape 4"/>
          <p:cNvSpPr>
            <a:spLocks noChangeArrowheads="1"/>
          </p:cNvSpPr>
          <p:nvPr/>
        </p:nvSpPr>
        <p:spPr bwMode="auto">
          <a:xfrm>
            <a:off x="4953000" y="31242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5845" name="AutoShape 7"/>
          <p:cNvSpPr>
            <a:spLocks noChangeArrowheads="1"/>
          </p:cNvSpPr>
          <p:nvPr/>
        </p:nvSpPr>
        <p:spPr bwMode="auto">
          <a:xfrm rot="10800000">
            <a:off x="6858000" y="32004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u="sng" smtClean="0">
                <a:ea typeface="ＭＳ Ｐゴシック" charset="-128"/>
                <a:cs typeface="ＭＳ Ｐゴシック" charset="-128"/>
              </a:rPr>
              <a:t>Substitute goods</a:t>
            </a:r>
            <a:endParaRPr lang="en-US" smtClean="0">
              <a:ea typeface="ＭＳ Ｐゴシック" charset="-128"/>
              <a:cs typeface="ＭＳ Ｐゴシック" charset="-128"/>
            </a:endParaRPr>
          </a:p>
        </p:txBody>
      </p:sp>
      <p:sp>
        <p:nvSpPr>
          <p:cNvPr id="36867" name="Rectangle 3"/>
          <p:cNvSpPr>
            <a:spLocks noGrp="1" noChangeArrowheads="1"/>
          </p:cNvSpPr>
          <p:nvPr>
            <p:ph sz="quarter" idx="1"/>
          </p:nvPr>
        </p:nvSpPr>
        <p:spPr>
          <a:xfrm>
            <a:off x="457200" y="1295400"/>
            <a:ext cx="8686800" cy="5257800"/>
          </a:xfrm>
        </p:spPr>
        <p:txBody>
          <a:bodyPr/>
          <a:lstStyle/>
          <a:p>
            <a:pPr eaLnBrk="1" hangingPunct="1">
              <a:buFont typeface="Arial" charset="0"/>
              <a:buChar char="•"/>
            </a:pPr>
            <a:r>
              <a:rPr lang="en-US" smtClean="0">
                <a:ea typeface="ＭＳ Ｐゴシック" charset="-128"/>
                <a:cs typeface="ＭＳ Ｐゴシック" charset="-128"/>
                <a:sym typeface="Wingdings" charset="2"/>
              </a:rPr>
              <a:t>A </a:t>
            </a:r>
            <a:r>
              <a:rPr lang="en-US">
                <a:ea typeface="ＭＳ Ｐゴシック" charset="-128"/>
                <a:cs typeface="ＭＳ Ｐゴシック" charset="-128"/>
                <a:sym typeface="Wingdings" charset="2"/>
              </a:rPr>
              <a:t>substitute is a product that can be used in the place of another. </a:t>
            </a:r>
          </a:p>
          <a:p>
            <a:pPr lvl="2" eaLnBrk="1" hangingPunct="1">
              <a:buFont typeface="Arial" charset="0"/>
              <a:buChar char="•"/>
            </a:pPr>
            <a:r>
              <a:rPr lang="en-US" sz="2200">
                <a:ea typeface="ＭＳ Ｐゴシック" charset="-128"/>
                <a:sym typeface="Wingdings" charset="2"/>
              </a:rPr>
              <a:t>The price of the substitute good and demand for the other good are directly related</a:t>
            </a:r>
          </a:p>
          <a:p>
            <a:pPr lvl="2" eaLnBrk="1" hangingPunct="1">
              <a:buFont typeface="Arial" charset="0"/>
              <a:buChar char="•"/>
            </a:pPr>
            <a:r>
              <a:rPr lang="en-US" sz="2200">
                <a:ea typeface="ＭＳ Ｐゴシック" charset="-128"/>
                <a:sym typeface="Wingdings" charset="2"/>
              </a:rPr>
              <a:t>For example, Coke Price		Pepsi </a:t>
            </a:r>
            <a:r>
              <a:rPr lang="en-US" sz="2200" smtClean="0">
                <a:ea typeface="ＭＳ Ｐゴシック" charset="-128"/>
                <a:sym typeface="Wingdings" charset="2"/>
              </a:rPr>
              <a:t>Demand</a:t>
            </a:r>
          </a:p>
          <a:p>
            <a:pPr lvl="2" eaLnBrk="1" hangingPunct="1">
              <a:buFont typeface="Wingdings 2" charset="2"/>
              <a:buNone/>
            </a:pPr>
            <a:r>
              <a:rPr lang="en-US" sz="2200" smtClean="0">
                <a:ea typeface="ＭＳ Ｐゴシック" charset="-128"/>
                <a:sym typeface="Wingdings" charset="2"/>
              </a:rPr>
              <a:t>(notice that the price of Pepsi didn’t change, but the demand did)</a:t>
            </a:r>
          </a:p>
          <a:p>
            <a:pPr lvl="2" eaLnBrk="1" hangingPunct="1">
              <a:buFont typeface="Arial" charset="0"/>
              <a:buChar char="•"/>
            </a:pPr>
            <a:endParaRPr lang="en-US" sz="2200" smtClean="0">
              <a:ea typeface="ＭＳ Ｐゴシック" charset="-128"/>
              <a:sym typeface="Wingdings" charset="2"/>
            </a:endParaRPr>
          </a:p>
          <a:p>
            <a:pPr lvl="2" eaLnBrk="1" hangingPunct="1">
              <a:buFont typeface="Arial" charset="0"/>
              <a:buChar char="•"/>
            </a:pPr>
            <a:r>
              <a:rPr lang="en-US" sz="2200" smtClean="0">
                <a:ea typeface="ＭＳ Ｐゴシック" charset="-128"/>
                <a:sym typeface="Wingdings" charset="2"/>
              </a:rPr>
              <a:t>Are there people who will only drink Pepsi?</a:t>
            </a:r>
          </a:p>
          <a:p>
            <a:pPr lvl="2" eaLnBrk="1" hangingPunct="1">
              <a:buFont typeface="Arial" charset="0"/>
              <a:buChar char="•"/>
            </a:pPr>
            <a:r>
              <a:rPr lang="en-US" sz="2200" smtClean="0">
                <a:ea typeface="ＭＳ Ｐゴシック" charset="-128"/>
                <a:sym typeface="Wingdings" charset="2"/>
              </a:rPr>
              <a:t>Are there people who will only drink Coke?</a:t>
            </a:r>
          </a:p>
          <a:p>
            <a:pPr lvl="2" eaLnBrk="1" hangingPunct="1">
              <a:buFont typeface="Wingdings" charset="2"/>
              <a:buChar char="à"/>
            </a:pPr>
            <a:r>
              <a:rPr lang="en-US" sz="2200" smtClean="0">
                <a:ea typeface="ＭＳ Ｐゴシック" charset="-128"/>
                <a:sym typeface="Wingdings" charset="2"/>
              </a:rPr>
              <a:t>WE ARE NOT TALKING ABOUT THOSE PEOPLE; only those for whom Coke and Pepsi are substitutes</a:t>
            </a:r>
          </a:p>
          <a:p>
            <a:pPr lvl="2" eaLnBrk="1" hangingPunct="1">
              <a:buFont typeface="Wingdings" charset="2"/>
              <a:buChar char="à"/>
            </a:pPr>
            <a:endParaRPr lang="en-US" sz="2200" smtClean="0">
              <a:ea typeface="ＭＳ Ｐゴシック" charset="-128"/>
              <a:sym typeface="Wingdings" charset="2"/>
            </a:endParaRPr>
          </a:p>
          <a:p>
            <a:pPr lvl="2" eaLnBrk="1" hangingPunct="1">
              <a:buFont typeface="Wingdings" charset="2"/>
              <a:buChar char="à"/>
            </a:pPr>
            <a:r>
              <a:rPr lang="en-US" sz="2200" smtClean="0">
                <a:ea typeface="ＭＳ Ｐゴシック" charset="-128"/>
                <a:sym typeface="Wingdings" charset="2"/>
              </a:rPr>
              <a:t>Can you think of other goods that are substitutes?</a:t>
            </a:r>
          </a:p>
          <a:p>
            <a:pPr lvl="1" eaLnBrk="1" hangingPunct="1">
              <a:buFont typeface="Arial" charset="0"/>
              <a:buChar char="–"/>
            </a:pPr>
            <a:endParaRPr lang="en-US" sz="2200" smtClean="0">
              <a:sym typeface="Wingdings" charset="2"/>
            </a:endParaRPr>
          </a:p>
          <a:p>
            <a:pPr lvl="2" eaLnBrk="1" hangingPunct="1">
              <a:buFont typeface="Arial" charset="0"/>
              <a:buChar char="•"/>
            </a:pPr>
            <a:endParaRPr lang="en-US">
              <a:ea typeface="ＭＳ Ｐゴシック" charset="-128"/>
            </a:endParaRPr>
          </a:p>
        </p:txBody>
      </p:sp>
      <p:sp>
        <p:nvSpPr>
          <p:cNvPr id="36868" name="AutoShape 4"/>
          <p:cNvSpPr>
            <a:spLocks noChangeArrowheads="1"/>
          </p:cNvSpPr>
          <p:nvPr/>
        </p:nvSpPr>
        <p:spPr bwMode="auto">
          <a:xfrm>
            <a:off x="4191000" y="23622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6869" name="AutoShape 5"/>
          <p:cNvSpPr>
            <a:spLocks noChangeArrowheads="1"/>
          </p:cNvSpPr>
          <p:nvPr/>
        </p:nvSpPr>
        <p:spPr bwMode="auto">
          <a:xfrm>
            <a:off x="6858000" y="23622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304800"/>
            <a:ext cx="6781800" cy="1143000"/>
          </a:xfrm>
        </p:spPr>
        <p:txBody>
          <a:bodyPr/>
          <a:lstStyle/>
          <a:p>
            <a:pPr eaLnBrk="1" hangingPunct="1"/>
            <a:r>
              <a:rPr lang="en-US" b="1" u="sng" smtClean="0">
                <a:ea typeface="ＭＳ Ｐゴシック" charset="-128"/>
                <a:cs typeface="ＭＳ Ｐゴシック" charset="-128"/>
              </a:rPr>
              <a:t>Complementary goods</a:t>
            </a:r>
            <a:endParaRPr lang="en-US" smtClean="0">
              <a:ea typeface="ＭＳ Ｐゴシック" charset="-128"/>
              <a:cs typeface="ＭＳ Ｐゴシック" charset="-128"/>
            </a:endParaRPr>
          </a:p>
        </p:txBody>
      </p:sp>
      <p:sp>
        <p:nvSpPr>
          <p:cNvPr id="37891" name="Rectangle 3"/>
          <p:cNvSpPr>
            <a:spLocks noGrp="1" noChangeArrowheads="1"/>
          </p:cNvSpPr>
          <p:nvPr>
            <p:ph sz="quarter" idx="1"/>
          </p:nvPr>
        </p:nvSpPr>
        <p:spPr>
          <a:xfrm>
            <a:off x="457200" y="1447800"/>
            <a:ext cx="8686800" cy="5257800"/>
          </a:xfrm>
        </p:spPr>
        <p:txBody>
          <a:bodyPr/>
          <a:lstStyle/>
          <a:p>
            <a:pPr lvl="1" eaLnBrk="1" hangingPunct="1">
              <a:buFont typeface="Arial" charset="0"/>
              <a:buChar char="–"/>
            </a:pPr>
            <a:r>
              <a:rPr lang="en-US" smtClean="0">
                <a:sym typeface="Wingdings" charset="2"/>
              </a:rPr>
              <a:t>A complement is a good that goes well with another good.</a:t>
            </a:r>
          </a:p>
          <a:p>
            <a:pPr lvl="2" eaLnBrk="1" hangingPunct="1">
              <a:buFont typeface="Arial" charset="0"/>
              <a:buChar char="•"/>
            </a:pPr>
            <a:r>
              <a:rPr lang="en-US" sz="2200" smtClean="0">
                <a:ea typeface="ＭＳ Ｐゴシック" charset="-128"/>
                <a:sym typeface="Wingdings" charset="2"/>
              </a:rPr>
              <a:t>When goods are complements, there is an inverse relationship between the price of one and the demand for the other</a:t>
            </a:r>
          </a:p>
          <a:p>
            <a:pPr lvl="2" eaLnBrk="1" hangingPunct="1">
              <a:buFont typeface="Arial" charset="0"/>
              <a:buChar char="•"/>
            </a:pPr>
            <a:r>
              <a:rPr lang="en-US" sz="2200" smtClean="0">
                <a:ea typeface="ＭＳ Ｐゴシック" charset="-128"/>
              </a:rPr>
              <a:t>For example, price of peanut butter   	   jelly </a:t>
            </a:r>
            <a:r>
              <a:rPr lang="en-US" sz="2200" smtClean="0">
                <a:ea typeface="ＭＳ Ｐゴシック" charset="-128"/>
                <a:sym typeface="Wingdings" charset="2"/>
              </a:rPr>
              <a:t>demand</a:t>
            </a:r>
          </a:p>
          <a:p>
            <a:pPr lvl="2" eaLnBrk="1" hangingPunct="1">
              <a:buFont typeface="Wingdings 2" charset="2"/>
              <a:buNone/>
            </a:pPr>
            <a:r>
              <a:rPr lang="en-US" sz="2200" smtClean="0">
                <a:ea typeface="ＭＳ Ｐゴシック" charset="-128"/>
                <a:sym typeface="Wingdings" charset="2"/>
              </a:rPr>
              <a:t>(notice that the price of jelly didn’t change, but the demand did)</a:t>
            </a:r>
          </a:p>
          <a:p>
            <a:pPr lvl="2" eaLnBrk="1" hangingPunct="1">
              <a:buFont typeface="Wingdings 2" charset="2"/>
              <a:buNone/>
            </a:pPr>
            <a:endParaRPr lang="en-US" sz="2200" smtClean="0">
              <a:ea typeface="ＭＳ Ｐゴシック" charset="-128"/>
              <a:sym typeface="Wingdings" charset="2"/>
            </a:endParaRPr>
          </a:p>
          <a:p>
            <a:pPr lvl="2" eaLnBrk="1" hangingPunct="1">
              <a:buFont typeface="Arial" charset="0"/>
              <a:buChar char="•"/>
            </a:pPr>
            <a:r>
              <a:rPr lang="en-US" sz="2200" smtClean="0">
                <a:ea typeface="ＭＳ Ｐゴシック" charset="-128"/>
                <a:sym typeface="Wingdings" charset="2"/>
              </a:rPr>
              <a:t>Are there people who buy peanut butter without jelly?</a:t>
            </a:r>
          </a:p>
          <a:p>
            <a:pPr lvl="2" eaLnBrk="1" hangingPunct="1">
              <a:buFont typeface="Arial" charset="0"/>
              <a:buChar char="•"/>
            </a:pPr>
            <a:r>
              <a:rPr lang="en-US" sz="2200" smtClean="0">
                <a:ea typeface="ＭＳ Ｐゴシック" charset="-128"/>
                <a:sym typeface="Wingdings" charset="2"/>
              </a:rPr>
              <a:t>Are there people who will buy jelly without peanut butter?</a:t>
            </a:r>
          </a:p>
          <a:p>
            <a:pPr lvl="2" eaLnBrk="1" hangingPunct="1">
              <a:buFont typeface="Wingdings" charset="2"/>
              <a:buChar char="à"/>
            </a:pPr>
            <a:r>
              <a:rPr lang="en-US" sz="2200" smtClean="0">
                <a:ea typeface="ＭＳ Ｐゴシック" charset="-128"/>
                <a:sym typeface="Wingdings" charset="2"/>
              </a:rPr>
              <a:t>WE ARE NOT TALKING ABOUT THOSE PEOPLE; only those for whom peanut butter and jelly are complements.</a:t>
            </a:r>
          </a:p>
          <a:p>
            <a:pPr lvl="2" eaLnBrk="1" hangingPunct="1">
              <a:buFont typeface="Wingdings" charset="2"/>
              <a:buChar char="à"/>
            </a:pPr>
            <a:endParaRPr lang="en-US" sz="2200" smtClean="0">
              <a:ea typeface="ＭＳ Ｐゴシック" charset="-128"/>
              <a:sym typeface="Wingdings" charset="2"/>
            </a:endParaRPr>
          </a:p>
          <a:p>
            <a:pPr lvl="2" eaLnBrk="1" hangingPunct="1">
              <a:buFont typeface="Wingdings" charset="2"/>
              <a:buChar char="à"/>
            </a:pPr>
            <a:r>
              <a:rPr lang="en-US" sz="2200" smtClean="0">
                <a:ea typeface="ＭＳ Ｐゴシック" charset="-128"/>
                <a:sym typeface="Wingdings" charset="2"/>
              </a:rPr>
              <a:t>Can you think of other goods that are substitutes?</a:t>
            </a:r>
          </a:p>
          <a:p>
            <a:pPr lvl="2" eaLnBrk="1" hangingPunct="1">
              <a:buFont typeface="Wingdings" charset="2"/>
              <a:buChar char="à"/>
            </a:pPr>
            <a:r>
              <a:rPr lang="en-US" sz="2200" smtClean="0">
                <a:ea typeface="ＭＳ Ｐゴシック" charset="-128"/>
                <a:sym typeface="Wingdings" charset="2"/>
              </a:rPr>
              <a:t>How do grocery stores use this principle?</a:t>
            </a:r>
          </a:p>
          <a:p>
            <a:pPr lvl="1" eaLnBrk="1" hangingPunct="1">
              <a:buFont typeface="Arial" charset="0"/>
              <a:buChar char="–"/>
            </a:pPr>
            <a:endParaRPr lang="en-US" sz="2200" smtClean="0">
              <a:sym typeface="Wingdings" charset="2"/>
            </a:endParaRPr>
          </a:p>
          <a:p>
            <a:pPr lvl="2" eaLnBrk="1" hangingPunct="1">
              <a:buFont typeface="Arial" charset="0"/>
              <a:buChar char="•"/>
            </a:pPr>
            <a:endParaRPr lang="en-US">
              <a:ea typeface="ＭＳ Ｐゴシック" charset="-128"/>
            </a:endParaRPr>
          </a:p>
        </p:txBody>
      </p:sp>
      <p:sp>
        <p:nvSpPr>
          <p:cNvPr id="37892" name="AutoShape 4"/>
          <p:cNvSpPr>
            <a:spLocks noChangeArrowheads="1"/>
          </p:cNvSpPr>
          <p:nvPr/>
        </p:nvSpPr>
        <p:spPr bwMode="auto">
          <a:xfrm>
            <a:off x="5257800" y="2667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7893" name="AutoShape 7"/>
          <p:cNvSpPr>
            <a:spLocks noChangeArrowheads="1"/>
          </p:cNvSpPr>
          <p:nvPr/>
        </p:nvSpPr>
        <p:spPr bwMode="auto">
          <a:xfrm rot="10800000">
            <a:off x="7696200" y="2667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304800"/>
            <a:ext cx="6781800" cy="1143000"/>
          </a:xfrm>
        </p:spPr>
        <p:txBody>
          <a:bodyPr/>
          <a:lstStyle/>
          <a:p>
            <a:pPr eaLnBrk="1" hangingPunct="1"/>
            <a:r>
              <a:rPr lang="en-US" b="1" u="sng" smtClean="0">
                <a:ea typeface="ＭＳ Ｐゴシック" charset="-128"/>
                <a:cs typeface="ＭＳ Ｐゴシック" charset="-128"/>
              </a:rPr>
              <a:t>Complementary goods</a:t>
            </a:r>
            <a:endParaRPr lang="en-US" smtClean="0">
              <a:ea typeface="ＭＳ Ｐゴシック" charset="-128"/>
              <a:cs typeface="ＭＳ Ｐゴシック" charset="-128"/>
            </a:endParaRPr>
          </a:p>
        </p:txBody>
      </p:sp>
      <p:sp>
        <p:nvSpPr>
          <p:cNvPr id="38915" name="Rectangle 3"/>
          <p:cNvSpPr>
            <a:spLocks noGrp="1" noChangeArrowheads="1"/>
          </p:cNvSpPr>
          <p:nvPr>
            <p:ph sz="quarter" idx="1"/>
          </p:nvPr>
        </p:nvSpPr>
        <p:spPr>
          <a:xfrm>
            <a:off x="457200" y="1447800"/>
            <a:ext cx="8686800" cy="5257800"/>
          </a:xfrm>
        </p:spPr>
        <p:txBody>
          <a:bodyPr/>
          <a:lstStyle/>
          <a:p>
            <a:pPr lvl="1" eaLnBrk="1" hangingPunct="1">
              <a:buFont typeface="Arial" charset="0"/>
              <a:buChar char="–"/>
            </a:pPr>
            <a:r>
              <a:rPr lang="en-US" smtClean="0">
                <a:sym typeface="Wingdings" charset="2"/>
              </a:rPr>
              <a:t>A complement is a good that goes well with another good.</a:t>
            </a:r>
          </a:p>
          <a:p>
            <a:pPr lvl="2" eaLnBrk="1" hangingPunct="1">
              <a:buFont typeface="Arial" charset="0"/>
              <a:buChar char="•"/>
            </a:pPr>
            <a:r>
              <a:rPr lang="en-US" sz="2200" smtClean="0">
                <a:ea typeface="ＭＳ Ｐゴシック" charset="-128"/>
                <a:sym typeface="Wingdings" charset="2"/>
              </a:rPr>
              <a:t>When goods are complements, there is an inverse relationship between the price of one and the demand for the other</a:t>
            </a:r>
          </a:p>
          <a:p>
            <a:pPr lvl="2" eaLnBrk="1" hangingPunct="1">
              <a:buFont typeface="Arial" charset="0"/>
              <a:buChar char="•"/>
            </a:pPr>
            <a:r>
              <a:rPr lang="en-US" sz="2200" smtClean="0">
                <a:ea typeface="ＭＳ Ｐゴシック" charset="-128"/>
              </a:rPr>
              <a:t>For example, price of peanut butter   	   jelly </a:t>
            </a:r>
            <a:r>
              <a:rPr lang="en-US" sz="2200" smtClean="0">
                <a:ea typeface="ＭＳ Ｐゴシック" charset="-128"/>
                <a:sym typeface="Wingdings" charset="2"/>
              </a:rPr>
              <a:t>demand</a:t>
            </a:r>
          </a:p>
          <a:p>
            <a:pPr lvl="2" eaLnBrk="1" hangingPunct="1">
              <a:buFont typeface="Wingdings 2" charset="2"/>
              <a:buNone/>
            </a:pPr>
            <a:r>
              <a:rPr lang="en-US" sz="2200" smtClean="0">
                <a:ea typeface="ＭＳ Ｐゴシック" charset="-128"/>
                <a:sym typeface="Wingdings" charset="2"/>
              </a:rPr>
              <a:t>(notice that the price of jelly didn’t change, but the demand did)</a:t>
            </a:r>
          </a:p>
          <a:p>
            <a:pPr lvl="2" eaLnBrk="1" hangingPunct="1">
              <a:buFont typeface="Wingdings 2" charset="2"/>
              <a:buNone/>
            </a:pPr>
            <a:endParaRPr lang="en-US" sz="2200" smtClean="0">
              <a:ea typeface="ＭＳ Ｐゴシック" charset="-128"/>
              <a:sym typeface="Wingdings" charset="2"/>
            </a:endParaRPr>
          </a:p>
          <a:p>
            <a:pPr lvl="2" eaLnBrk="1" hangingPunct="1">
              <a:buFont typeface="Arial" charset="0"/>
              <a:buChar char="•"/>
            </a:pPr>
            <a:r>
              <a:rPr lang="en-US" sz="2200" smtClean="0">
                <a:ea typeface="ＭＳ Ｐゴシック" charset="-128"/>
                <a:sym typeface="Wingdings" charset="2"/>
              </a:rPr>
              <a:t>Are there people who buy peanut butter without jelly?</a:t>
            </a:r>
          </a:p>
          <a:p>
            <a:pPr lvl="2" eaLnBrk="1" hangingPunct="1">
              <a:buFont typeface="Arial" charset="0"/>
              <a:buChar char="•"/>
            </a:pPr>
            <a:r>
              <a:rPr lang="en-US" sz="2200" smtClean="0">
                <a:ea typeface="ＭＳ Ｐゴシック" charset="-128"/>
                <a:sym typeface="Wingdings" charset="2"/>
              </a:rPr>
              <a:t>Are there people who will buy jelly without peanut butter?</a:t>
            </a:r>
          </a:p>
          <a:p>
            <a:pPr lvl="2" eaLnBrk="1" hangingPunct="1">
              <a:buFont typeface="Wingdings" charset="2"/>
              <a:buChar char="à"/>
            </a:pPr>
            <a:r>
              <a:rPr lang="en-US" sz="2200" smtClean="0">
                <a:ea typeface="ＭＳ Ｐゴシック" charset="-128"/>
                <a:sym typeface="Wingdings" charset="2"/>
              </a:rPr>
              <a:t>WE ARE NOT TALKING ABOUT THOSE PEOPLE; only those for whom peanut butter and jelly are complements.</a:t>
            </a:r>
          </a:p>
          <a:p>
            <a:pPr lvl="2" eaLnBrk="1" hangingPunct="1">
              <a:buFont typeface="Wingdings" charset="2"/>
              <a:buChar char="à"/>
            </a:pPr>
            <a:endParaRPr lang="en-US" sz="2200" smtClean="0">
              <a:ea typeface="ＭＳ Ｐゴシック" charset="-128"/>
              <a:sym typeface="Wingdings" charset="2"/>
            </a:endParaRPr>
          </a:p>
          <a:p>
            <a:pPr lvl="2" eaLnBrk="1" hangingPunct="1">
              <a:buFont typeface="Wingdings" charset="2"/>
              <a:buChar char="à"/>
            </a:pPr>
            <a:r>
              <a:rPr lang="en-US" sz="2200" smtClean="0">
                <a:ea typeface="ＭＳ Ｐゴシック" charset="-128"/>
                <a:sym typeface="Wingdings" charset="2"/>
              </a:rPr>
              <a:t>Can you think of other goods that are substitutes?</a:t>
            </a:r>
          </a:p>
          <a:p>
            <a:pPr lvl="2" eaLnBrk="1" hangingPunct="1">
              <a:buFont typeface="Wingdings" charset="2"/>
              <a:buChar char="à"/>
            </a:pPr>
            <a:r>
              <a:rPr lang="en-US" sz="2200" smtClean="0">
                <a:ea typeface="ＭＳ Ｐゴシック" charset="-128"/>
                <a:sym typeface="Wingdings" charset="2"/>
              </a:rPr>
              <a:t>How do grocery stores use this principle?</a:t>
            </a:r>
          </a:p>
          <a:p>
            <a:pPr lvl="2" eaLnBrk="1" hangingPunct="1">
              <a:buFont typeface="Wingdings" charset="2"/>
              <a:buChar char="à"/>
            </a:pPr>
            <a:endParaRPr lang="en-US" sz="2200" smtClean="0">
              <a:ea typeface="ＭＳ Ｐゴシック" charset="-128"/>
              <a:sym typeface="Wingdings" charset="2"/>
            </a:endParaRPr>
          </a:p>
          <a:p>
            <a:pPr lvl="1" eaLnBrk="1" hangingPunct="1">
              <a:buFont typeface="Arial" charset="0"/>
              <a:buChar char="–"/>
            </a:pPr>
            <a:endParaRPr lang="en-US" sz="2200" smtClean="0">
              <a:sym typeface="Wingdings" charset="2"/>
            </a:endParaRPr>
          </a:p>
          <a:p>
            <a:pPr lvl="2" eaLnBrk="1" hangingPunct="1">
              <a:buFont typeface="Arial" charset="0"/>
              <a:buChar char="•"/>
            </a:pPr>
            <a:endParaRPr lang="en-US">
              <a:ea typeface="ＭＳ Ｐゴシック" charset="-128"/>
            </a:endParaRPr>
          </a:p>
        </p:txBody>
      </p:sp>
      <p:sp>
        <p:nvSpPr>
          <p:cNvPr id="38916" name="AutoShape 4"/>
          <p:cNvSpPr>
            <a:spLocks noChangeArrowheads="1"/>
          </p:cNvSpPr>
          <p:nvPr/>
        </p:nvSpPr>
        <p:spPr bwMode="auto">
          <a:xfrm>
            <a:off x="5257800" y="2667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8917" name="AutoShape 7"/>
          <p:cNvSpPr>
            <a:spLocks noChangeArrowheads="1"/>
          </p:cNvSpPr>
          <p:nvPr/>
        </p:nvSpPr>
        <p:spPr bwMode="auto">
          <a:xfrm rot="10800000">
            <a:off x="7696200" y="2667000"/>
            <a:ext cx="381000" cy="457200"/>
          </a:xfrm>
          <a:prstGeom prst="upArrow">
            <a:avLst>
              <a:gd name="adj1" fmla="val 50000"/>
              <a:gd name="adj2" fmla="val 3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ea typeface="ＭＳ Ｐゴシック" charset="-128"/>
                <a:cs typeface="ＭＳ Ｐゴシック" charset="-128"/>
              </a:rPr>
              <a:t>Changes in Demand</a:t>
            </a:r>
          </a:p>
        </p:txBody>
      </p:sp>
      <p:sp>
        <p:nvSpPr>
          <p:cNvPr id="39939"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ontent Placeholder 5"/>
          <p:cNvGraphicFramePr>
            <a:graphicFrameLocks/>
          </p:cNvGraphicFramePr>
          <p:nvPr/>
        </p:nvGraphicFramePr>
        <p:xfrm>
          <a:off x="381000" y="1524000"/>
          <a:ext cx="84582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 y="1524000"/>
          <a:ext cx="85344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9942" name="Text Box 23"/>
          <p:cNvSpPr txBox="1">
            <a:spLocks noChangeArrowheads="1"/>
          </p:cNvSpPr>
          <p:nvPr/>
        </p:nvSpPr>
        <p:spPr bwMode="auto">
          <a:xfrm>
            <a:off x="6934200" y="1600200"/>
            <a:ext cx="1905000" cy="708025"/>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Several factors will change the demand for the good (shift the entire demand curve)</a:t>
            </a:r>
            <a:endParaRPr lang="en-GB" sz="1000">
              <a:latin typeface="Verdana" charset="0"/>
              <a:ea typeface="Times New Roman" charset="0"/>
              <a:cs typeface="Times New Roman" charset="0"/>
            </a:endParaRPr>
          </a:p>
        </p:txBody>
      </p:sp>
      <p:sp>
        <p:nvSpPr>
          <p:cNvPr id="6" name="Text Box 23"/>
          <p:cNvSpPr txBox="1">
            <a:spLocks noChangeArrowheads="1"/>
          </p:cNvSpPr>
          <p:nvPr/>
        </p:nvSpPr>
        <p:spPr bwMode="auto">
          <a:xfrm>
            <a:off x="6934200" y="2438400"/>
            <a:ext cx="1905000" cy="862013"/>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As an example, suppose consumer income increases. The demand for Widgets at all prices will increase. </a:t>
            </a:r>
            <a:endParaRPr lang="en-GB" sz="1000">
              <a:latin typeface="Verdana" charset="0"/>
              <a:ea typeface="Times New Roman" charset="0"/>
              <a:cs typeface="Times New Roman" charset="0"/>
            </a:endParaRPr>
          </a:p>
        </p:txBody>
      </p:sp>
      <p:sp>
        <p:nvSpPr>
          <p:cNvPr id="8" name="Up Arrow 7"/>
          <p:cNvSpPr/>
          <p:nvPr/>
        </p:nvSpPr>
        <p:spPr>
          <a:xfrm rot="4899361">
            <a:off x="2743201" y="2947987"/>
            <a:ext cx="228600" cy="504825"/>
          </a:xfrm>
          <a:prstGeom prst="upArrow">
            <a:avLst>
              <a:gd name="adj1" fmla="val 3913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p Arrow 8"/>
          <p:cNvSpPr/>
          <p:nvPr/>
        </p:nvSpPr>
        <p:spPr>
          <a:xfrm rot="4899361">
            <a:off x="4419601" y="4240212"/>
            <a:ext cx="228600" cy="504825"/>
          </a:xfrm>
          <a:prstGeom prst="upArrow">
            <a:avLst>
              <a:gd name="adj1" fmla="val 3913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ea typeface="ＭＳ Ｐゴシック" charset="-128"/>
                <a:cs typeface="ＭＳ Ｐゴシック" charset="-128"/>
              </a:rPr>
              <a:t>Changes in Demand</a:t>
            </a:r>
          </a:p>
        </p:txBody>
      </p:sp>
      <p:sp>
        <p:nvSpPr>
          <p:cNvPr id="40963"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ontent Placeholder 5"/>
          <p:cNvGraphicFramePr>
            <a:graphicFrameLocks/>
          </p:cNvGraphicFramePr>
          <p:nvPr/>
        </p:nvGraphicFramePr>
        <p:xfrm>
          <a:off x="381000" y="1524000"/>
          <a:ext cx="84582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381000" y="1524000"/>
          <a:ext cx="8458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23"/>
          <p:cNvSpPr txBox="1">
            <a:spLocks noChangeArrowheads="1"/>
          </p:cNvSpPr>
          <p:nvPr/>
        </p:nvSpPr>
        <p:spPr bwMode="auto">
          <a:xfrm>
            <a:off x="6934200" y="24384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As an example, suppose Widgets become less popular to own.</a:t>
            </a:r>
            <a:endParaRPr lang="en-GB" sz="1000">
              <a:latin typeface="Verdana" charset="0"/>
              <a:ea typeface="Times New Roman" charset="0"/>
              <a:cs typeface="Times New Roman" charset="0"/>
            </a:endParaRPr>
          </a:p>
        </p:txBody>
      </p:sp>
      <p:sp>
        <p:nvSpPr>
          <p:cNvPr id="40967" name="Text Box 23"/>
          <p:cNvSpPr txBox="1">
            <a:spLocks noChangeArrowheads="1"/>
          </p:cNvSpPr>
          <p:nvPr/>
        </p:nvSpPr>
        <p:spPr bwMode="auto">
          <a:xfrm>
            <a:off x="6934200" y="16002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Demand will also decrease due to changes in factors other than price.</a:t>
            </a:r>
            <a:endParaRPr lang="en-GB" sz="1000">
              <a:latin typeface="Verdana" charset="0"/>
              <a:ea typeface="Times New Roman" charset="0"/>
              <a:cs typeface="Times New Roman" charset="0"/>
            </a:endParaRPr>
          </a:p>
        </p:txBody>
      </p:sp>
      <p:sp>
        <p:nvSpPr>
          <p:cNvPr id="11" name="Left Arrow 10"/>
          <p:cNvSpPr/>
          <p:nvPr/>
        </p:nvSpPr>
        <p:spPr>
          <a:xfrm rot="20028410">
            <a:off x="2057400" y="3048000"/>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Left Arrow 12"/>
          <p:cNvSpPr/>
          <p:nvPr/>
        </p:nvSpPr>
        <p:spPr>
          <a:xfrm rot="20028410">
            <a:off x="3840163" y="4416425"/>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par>
                                <p:cTn id="16" presetID="1" presetClass="exit" presetSubtype="0" fill="hold" nodeType="withEffect">
                                  <p:stCondLst>
                                    <p:cond delay="0"/>
                                  </p:stCondLst>
                                  <p:childTnLst>
                                    <p:set>
                                      <p:cBhvr>
                                        <p:cTn id="17"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3"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a:ea typeface="ＭＳ Ｐゴシック" charset="-128"/>
                <a:cs typeface="ＭＳ Ｐゴシック" charset="-128"/>
              </a:rPr>
              <a:t>Changes in Demand</a:t>
            </a:r>
            <a:endParaRPr lang="en-US">
              <a:ea typeface="ＭＳ Ｐゴシック" charset="-128"/>
              <a:cs typeface="ＭＳ Ｐゴシック" charset="-128"/>
            </a:endParaRPr>
          </a:p>
        </p:txBody>
      </p:sp>
      <p:sp>
        <p:nvSpPr>
          <p:cNvPr id="41987" name="Rectangle 3"/>
          <p:cNvSpPr>
            <a:spLocks noGrp="1" noChangeArrowheads="1"/>
          </p:cNvSpPr>
          <p:nvPr>
            <p:ph sz="quarter" idx="1"/>
          </p:nvPr>
        </p:nvSpPr>
        <p:spPr/>
        <p:txBody>
          <a:bodyPr/>
          <a:lstStyle/>
          <a:p>
            <a:pPr eaLnBrk="1" hangingPunct="1">
              <a:buFont typeface="Wingdings" charset="2"/>
              <a:buNone/>
            </a:pPr>
            <a:r>
              <a:rPr lang="en-GB">
                <a:ea typeface="ＭＳ Ｐゴシック" charset="-128"/>
                <a:cs typeface="ＭＳ Ｐゴシック" charset="-128"/>
              </a:rPr>
              <a:t>Changes in any of the factors </a:t>
            </a:r>
            <a:r>
              <a:rPr lang="en-GB" b="1">
                <a:solidFill>
                  <a:srgbClr val="FF0000"/>
                </a:solidFill>
                <a:ea typeface="ＭＳ Ｐゴシック" charset="-128"/>
                <a:cs typeface="ＭＳ Ｐゴシック" charset="-128"/>
              </a:rPr>
              <a:t>other than price</a:t>
            </a:r>
            <a:r>
              <a:rPr lang="en-GB">
                <a:solidFill>
                  <a:srgbClr val="FF0000"/>
                </a:solidFill>
                <a:ea typeface="ＭＳ Ｐゴシック" charset="-128"/>
                <a:cs typeface="ＭＳ Ｐゴシック" charset="-128"/>
              </a:rPr>
              <a:t> </a:t>
            </a:r>
            <a:r>
              <a:rPr lang="en-GB">
                <a:ea typeface="ＭＳ Ｐゴシック" charset="-128"/>
                <a:cs typeface="ＭＳ Ｐゴシック" charset="-128"/>
              </a:rPr>
              <a:t>causes the demand curve to shift either:</a:t>
            </a:r>
          </a:p>
          <a:p>
            <a:pPr eaLnBrk="1" hangingPunct="1">
              <a:buFont typeface="Wingdings" charset="2"/>
              <a:buNone/>
            </a:pPr>
            <a:endParaRPr lang="en-GB">
              <a:ea typeface="ＭＳ Ｐゴシック" charset="-128"/>
              <a:cs typeface="ＭＳ Ｐゴシック" charset="-128"/>
            </a:endParaRPr>
          </a:p>
          <a:p>
            <a:pPr eaLnBrk="1" hangingPunct="1"/>
            <a:r>
              <a:rPr lang="en-GB">
                <a:ea typeface="ＭＳ Ｐゴシック" charset="-128"/>
                <a:cs typeface="ＭＳ Ｐゴシック" charset="-128"/>
              </a:rPr>
              <a:t>Decrease in Demand shifts to the </a:t>
            </a:r>
            <a:r>
              <a:rPr lang="en-GB">
                <a:solidFill>
                  <a:srgbClr val="FF0000"/>
                </a:solidFill>
                <a:ea typeface="ＭＳ Ｐゴシック" charset="-128"/>
                <a:cs typeface="ＭＳ Ｐゴシック" charset="-128"/>
              </a:rPr>
              <a:t>Left</a:t>
            </a:r>
            <a:r>
              <a:rPr lang="en-GB">
                <a:ea typeface="ＭＳ Ｐゴシック" charset="-128"/>
                <a:cs typeface="ＭＳ Ｐゴシック" charset="-128"/>
              </a:rPr>
              <a:t> (Less demanded at each price) </a:t>
            </a:r>
          </a:p>
          <a:p>
            <a:pPr eaLnBrk="1" hangingPunct="1">
              <a:buFont typeface="Arial" charset="0"/>
              <a:buNone/>
            </a:pPr>
            <a:r>
              <a:rPr lang="en-GB">
                <a:ea typeface="ＭＳ Ｐゴシック" charset="-128"/>
                <a:cs typeface="ＭＳ Ｐゴシック" charset="-128"/>
              </a:rPr>
              <a:t>				OR</a:t>
            </a:r>
          </a:p>
          <a:p>
            <a:pPr eaLnBrk="1" hangingPunct="1"/>
            <a:r>
              <a:rPr lang="en-GB">
                <a:ea typeface="ＭＳ Ｐゴシック" charset="-128"/>
                <a:cs typeface="ＭＳ Ｐゴシック" charset="-128"/>
              </a:rPr>
              <a:t>Increase in Demand shifts to the </a:t>
            </a:r>
            <a:r>
              <a:rPr lang="en-GB">
                <a:solidFill>
                  <a:srgbClr val="FF0000"/>
                </a:solidFill>
                <a:ea typeface="ＭＳ Ｐゴシック" charset="-128"/>
                <a:cs typeface="ＭＳ Ｐゴシック" charset="-128"/>
              </a:rPr>
              <a:t>Right</a:t>
            </a:r>
            <a:r>
              <a:rPr lang="en-GB">
                <a:ea typeface="ＭＳ Ｐゴシック" charset="-128"/>
                <a:cs typeface="ＭＳ Ｐゴシック" charset="-128"/>
              </a:rPr>
              <a:t> (More demanded at each price)</a:t>
            </a: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Go back to pizza slices example</a:t>
            </a:r>
            <a:endParaRPr lang="en-US" smtClean="0">
              <a:ea typeface="ＭＳ Ｐゴシック" charset="-128"/>
              <a:cs typeface="ＭＳ Ｐゴシック" charset="-128"/>
            </a:endParaRPr>
          </a:p>
        </p:txBody>
      </p:sp>
      <p:sp>
        <p:nvSpPr>
          <p:cNvPr id="43011" name="Rectangle 3"/>
          <p:cNvSpPr>
            <a:spLocks noGrp="1" noChangeArrowheads="1"/>
          </p:cNvSpPr>
          <p:nvPr>
            <p:ph sz="quarter" idx="1"/>
          </p:nvPr>
        </p:nvSpPr>
        <p:spPr/>
        <p:txBody>
          <a:bodyPr/>
          <a:lstStyle/>
          <a:p>
            <a:pPr eaLnBrk="1" hangingPunct="1">
              <a:buFont typeface="Wingdings" charset="2"/>
              <a:buNone/>
            </a:pPr>
            <a:r>
              <a:rPr lang="en-GB">
                <a:ea typeface="ＭＳ Ｐゴシック" charset="-128"/>
                <a:cs typeface="ＭＳ Ｐゴシック" charset="-128"/>
              </a:rPr>
              <a:t>Changes in any of the factors </a:t>
            </a:r>
            <a:r>
              <a:rPr lang="en-GB" b="1">
                <a:solidFill>
                  <a:srgbClr val="FF0000"/>
                </a:solidFill>
                <a:ea typeface="ＭＳ Ｐゴシック" charset="-128"/>
                <a:cs typeface="ＭＳ Ｐゴシック" charset="-128"/>
              </a:rPr>
              <a:t>other than price</a:t>
            </a:r>
            <a:r>
              <a:rPr lang="en-GB">
                <a:solidFill>
                  <a:srgbClr val="FF0000"/>
                </a:solidFill>
                <a:ea typeface="ＭＳ Ｐゴシック" charset="-128"/>
                <a:cs typeface="ＭＳ Ｐゴシック" charset="-128"/>
              </a:rPr>
              <a:t> </a:t>
            </a:r>
            <a:r>
              <a:rPr lang="en-GB">
                <a:ea typeface="ＭＳ Ｐゴシック" charset="-128"/>
                <a:cs typeface="ＭＳ Ｐゴシック" charset="-128"/>
              </a:rPr>
              <a:t>causes the demand curve to shift either:</a:t>
            </a:r>
          </a:p>
          <a:p>
            <a:pPr eaLnBrk="1" hangingPunct="1">
              <a:buFont typeface="Wingdings" charset="2"/>
              <a:buNone/>
            </a:pPr>
            <a:endParaRPr lang="en-GB" smtClean="0">
              <a:ea typeface="ＭＳ Ｐゴシック" charset="-128"/>
              <a:cs typeface="ＭＳ Ｐゴシック" charset="-128"/>
            </a:endParaRPr>
          </a:p>
          <a:p>
            <a:r>
              <a:rPr lang="en-US" smtClean="0">
                <a:ea typeface="ＭＳ Ｐゴシック" charset="-128"/>
                <a:cs typeface="ＭＳ Ｐゴシック" charset="-128"/>
              </a:rPr>
              <a:t> If people got sick from eating the pizza, which direction would the demand curve shift?</a:t>
            </a:r>
          </a:p>
          <a:p>
            <a:endParaRPr lang="en-GB"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457200" y="1506538"/>
            <a:ext cx="8229600" cy="1470025"/>
          </a:xfrm>
        </p:spPr>
        <p:txBody>
          <a:bodyPr/>
          <a:lstStyle/>
          <a:p>
            <a:pPr eaLnBrk="1" hangingPunct="1"/>
            <a:r>
              <a:rPr>
                <a:ea typeface="ＭＳ Ｐゴシック" charset="-128"/>
                <a:cs typeface="ＭＳ Ｐゴシック" charset="-128"/>
              </a:rPr>
              <a:t>Demand Practice Answers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228600"/>
            <a:ext cx="8610600" cy="898525"/>
          </a:xfrm>
        </p:spPr>
        <p:txBody>
          <a:bodyPr/>
          <a:lstStyle/>
          <a:p>
            <a:pPr eaLnBrk="1" hangingPunct="1">
              <a:defRPr/>
            </a:pPr>
            <a:r>
              <a:rPr lang="en-US" sz="4800" dirty="0" smtClean="0">
                <a:latin typeface="Tahoma" charset="0"/>
                <a:ea typeface="+mj-ea"/>
                <a:cs typeface="+mj-cs"/>
              </a:rPr>
              <a:t>Let’s recap what you learned:</a:t>
            </a:r>
            <a:endParaRPr lang="en-US" sz="4800" dirty="0">
              <a:solidFill>
                <a:srgbClr val="66FF33"/>
              </a:solidFill>
              <a:latin typeface="Tahoma" charset="0"/>
              <a:ea typeface="+mj-ea"/>
              <a:cs typeface="+mj-cs"/>
            </a:endParaRPr>
          </a:p>
        </p:txBody>
      </p:sp>
      <p:pic>
        <p:nvPicPr>
          <p:cNvPr id="23555" name="Picture 43"/>
          <p:cNvPicPr>
            <a:picLocks noChangeAspect="1" noChangeArrowheads="1"/>
          </p:cNvPicPr>
          <p:nvPr/>
        </p:nvPicPr>
        <p:blipFill>
          <a:blip r:embed="rId2"/>
          <a:srcRect/>
          <a:stretch>
            <a:fillRect/>
          </a:stretch>
        </p:blipFill>
        <p:spPr bwMode="auto">
          <a:xfrm>
            <a:off x="457200" y="2209800"/>
            <a:ext cx="3810000" cy="3810000"/>
          </a:xfrm>
          <a:prstGeom prst="rect">
            <a:avLst/>
          </a:prstGeom>
          <a:noFill/>
          <a:ln w="9525">
            <a:noFill/>
            <a:miter lim="800000"/>
            <a:headEnd/>
            <a:tailEnd/>
          </a:ln>
        </p:spPr>
      </p:pic>
      <p:sp>
        <p:nvSpPr>
          <p:cNvPr id="6188" name="Rectangle 44"/>
          <p:cNvSpPr>
            <a:spLocks noChangeArrowheads="1"/>
          </p:cNvSpPr>
          <p:nvPr/>
        </p:nvSpPr>
        <p:spPr bwMode="auto">
          <a:xfrm>
            <a:off x="5029200" y="1752600"/>
            <a:ext cx="3581400" cy="4708525"/>
          </a:xfrm>
          <a:prstGeom prst="rect">
            <a:avLst/>
          </a:prstGeom>
          <a:noFill/>
          <a:ln w="9525">
            <a:noFill/>
            <a:miter lim="800000"/>
            <a:headEnd/>
            <a:tailEnd/>
          </a:ln>
          <a:effectLst/>
        </p:spPr>
        <p:txBody>
          <a:bodyPr anchorCtr="1">
            <a:prstTxWarp prst="textNoShape">
              <a:avLst/>
            </a:prstTxWarp>
          </a:bodyPr>
          <a:lstStyle/>
          <a:p>
            <a:pPr algn="ctr">
              <a:defRPr/>
            </a:pPr>
            <a:r>
              <a:rPr lang="en-US" sz="3600" dirty="0">
                <a:solidFill>
                  <a:schemeClr val="tx2"/>
                </a:solidFill>
                <a:effectLst>
                  <a:outerShdw blurRad="38100" dist="38100" dir="2700000" algn="tl">
                    <a:srgbClr val="000000"/>
                  </a:outerShdw>
                </a:effectLst>
                <a:latin typeface="Tahoma" charset="0"/>
              </a:rPr>
              <a:t/>
            </a:r>
            <a:br>
              <a:rPr lang="en-US" sz="3600" dirty="0">
                <a:solidFill>
                  <a:schemeClr val="tx2"/>
                </a:solidFill>
                <a:effectLst>
                  <a:outerShdw blurRad="38100" dist="38100" dir="2700000" algn="tl">
                    <a:srgbClr val="000000"/>
                  </a:outerShdw>
                </a:effectLst>
                <a:latin typeface="Tahoma" charset="0"/>
              </a:rPr>
            </a:br>
            <a:r>
              <a:rPr lang="en-US" sz="3600" dirty="0">
                <a:solidFill>
                  <a:schemeClr val="tx2"/>
                </a:solidFill>
                <a:effectLst>
                  <a:outerShdw blurRad="38100" dist="38100" dir="2700000" algn="tl">
                    <a:srgbClr val="000000"/>
                  </a:outerShdw>
                </a:effectLst>
                <a:latin typeface="Tahoma" charset="0"/>
              </a:rPr>
              <a:t>Demand is … Supply is …</a:t>
            </a:r>
          </a:p>
          <a:p>
            <a:pPr algn="ctr">
              <a:defRPr/>
            </a:pPr>
            <a:endParaRPr lang="en-US" sz="3600" dirty="0">
              <a:solidFill>
                <a:schemeClr val="tx2"/>
              </a:solidFill>
              <a:effectLst>
                <a:outerShdw blurRad="38100" dist="38100" dir="2700000" algn="tl">
                  <a:srgbClr val="000000"/>
                </a:outerShdw>
              </a:effectLst>
              <a:latin typeface="Tahoma" charset="0"/>
            </a:endParaRPr>
          </a:p>
          <a:p>
            <a:pPr algn="ctr">
              <a:defRPr/>
            </a:pPr>
            <a:r>
              <a:rPr lang="en-US" sz="3600" dirty="0">
                <a:solidFill>
                  <a:schemeClr val="tx2"/>
                </a:solidFill>
                <a:effectLst>
                  <a:outerShdw blurRad="38100" dist="38100" dir="2700000" algn="tl">
                    <a:srgbClr val="000000"/>
                  </a:outerShdw>
                </a:effectLst>
                <a:latin typeface="Tahoma" charset="0"/>
              </a:rPr>
              <a:t>The law of S&amp;D says:</a:t>
            </a:r>
          </a:p>
          <a:p>
            <a:pPr algn="ctr">
              <a:defRPr/>
            </a:pPr>
            <a:r>
              <a:rPr lang="en-US" sz="3600" dirty="0">
                <a:solidFill>
                  <a:schemeClr val="tx2"/>
                </a:solidFill>
                <a:effectLst>
                  <a:outerShdw blurRad="38100" dist="38100" dir="2700000" algn="tl">
                    <a:srgbClr val="000000"/>
                  </a:outerShdw>
                </a:effectLst>
                <a:latin typeface="Tahoma" charset="0"/>
              </a:rPr>
              <a:t>P</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chemeClr val="tx2"/>
                </a:solidFill>
                <a:effectLst>
                  <a:outerShdw blurRad="38100" dist="38100" dir="2700000" algn="tl">
                    <a:srgbClr val="000000"/>
                  </a:outerShdw>
                </a:effectLst>
                <a:latin typeface="Tahoma" charset="0"/>
              </a:rPr>
              <a:t> S? D?</a:t>
            </a:r>
          </a:p>
          <a:p>
            <a:pPr algn="ctr">
              <a:defRPr/>
            </a:pPr>
            <a:r>
              <a:rPr lang="en-US" sz="3600" dirty="0">
                <a:solidFill>
                  <a:schemeClr val="tx2"/>
                </a:solidFill>
                <a:effectLst>
                  <a:outerShdw blurRad="38100" dist="38100" dir="2700000" algn="tl">
                    <a:srgbClr val="000000"/>
                  </a:outerShdw>
                </a:effectLst>
                <a:latin typeface="Tahoma" charset="0"/>
              </a:rPr>
              <a:t>P</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rgbClr val="FFFF00"/>
                </a:solidFill>
                <a:effectLst>
                  <a:outerShdw blurRad="38100" dist="38100" dir="2700000" algn="tl">
                    <a:srgbClr val="000000"/>
                  </a:outerShdw>
                </a:effectLst>
                <a:latin typeface="Tahoma" charset="0"/>
              </a:rPr>
              <a:t> </a:t>
            </a:r>
            <a:r>
              <a:rPr lang="en-US" sz="3600" dirty="0">
                <a:solidFill>
                  <a:schemeClr val="tx2"/>
                </a:solidFill>
                <a:effectLst>
                  <a:outerShdw blurRad="38100" dist="38100" dir="2700000" algn="tl">
                    <a:srgbClr val="000000"/>
                  </a:outerShdw>
                </a:effectLst>
                <a:latin typeface="Tahoma" charset="0"/>
              </a:rPr>
              <a:t>S? D?</a:t>
            </a:r>
            <a:endParaRPr lang="en-US" sz="3600" dirty="0">
              <a:solidFill>
                <a:srgbClr val="66FF33"/>
              </a:solidFill>
              <a:effectLst>
                <a:outerShdw blurRad="38100" dist="38100" dir="2700000" algn="tl">
                  <a:srgbClr val="000000"/>
                </a:outerShdw>
              </a:effectLst>
              <a:latin typeface="Tahoma"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200">
                <a:latin typeface="Times New Roman" charset="0"/>
                <a:ea typeface="ＭＳ Ｐゴシック" charset="-128"/>
                <a:cs typeface="ＭＳ Ｐゴシック" charset="-128"/>
              </a:rPr>
              <a:t>1. The income of the Pago-Pagans declines after a typhoon hits the island.</a:t>
            </a:r>
            <a:endParaRPr lang="en-US">
              <a:latin typeface="Times New Roman" charset="0"/>
              <a:ea typeface="ＭＳ Ｐゴシック" charset="-128"/>
              <a:cs typeface="ＭＳ Ｐゴシック" charset="-128"/>
            </a:endParaRPr>
          </a:p>
        </p:txBody>
      </p:sp>
      <p:sp>
        <p:nvSpPr>
          <p:cNvPr id="45059" name="Line 4"/>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5060" name="Line 5"/>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5061" name="Text Box 6"/>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45062" name="Text Box 7"/>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45063" name="Line 8"/>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5064" name="Text Box 10"/>
          <p:cNvSpPr txBox="1">
            <a:spLocks noChangeArrowheads="1"/>
          </p:cNvSpPr>
          <p:nvPr/>
        </p:nvSpPr>
        <p:spPr bwMode="auto">
          <a:xfrm>
            <a:off x="62484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2537" name="Line 8"/>
          <p:cNvSpPr>
            <a:spLocks noChangeShapeType="1"/>
          </p:cNvSpPr>
          <p:nvPr/>
        </p:nvSpPr>
        <p:spPr bwMode="auto">
          <a:xfrm>
            <a:off x="2209800" y="2971800"/>
            <a:ext cx="3352800" cy="3124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22538" name="Text Box 10"/>
          <p:cNvSpPr txBox="1">
            <a:spLocks noChangeArrowheads="1"/>
          </p:cNvSpPr>
          <p:nvPr/>
        </p:nvSpPr>
        <p:spPr bwMode="auto">
          <a:xfrm>
            <a:off x="5334000" y="54864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11" name="Left Arrow 10"/>
          <p:cNvSpPr/>
          <p:nvPr/>
        </p:nvSpPr>
        <p:spPr>
          <a:xfrm rot="19284750">
            <a:off x="3078163" y="3460750"/>
            <a:ext cx="431800"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19284750">
            <a:off x="4370388" y="46799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2537"/>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animBg="1"/>
      <p:bldP spid="22538" grpId="0"/>
      <p:bldP spid="11" grpId="0" animBg="1"/>
      <p:bldP spid="12"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2900">
                <a:latin typeface="Times New Roman" charset="0"/>
                <a:ea typeface="ＭＳ Ｐゴシック" charset="-128"/>
                <a:cs typeface="ＭＳ Ｐゴシック" charset="-128"/>
              </a:rPr>
              <a:t>2. Pago-Pagan is named on of the most beautiful islands in the world and tourism to the island doubles.</a:t>
            </a:r>
            <a:endParaRPr lang="en-US" sz="3600">
              <a:latin typeface="Times New Roman" charset="0"/>
              <a:ea typeface="ＭＳ Ｐゴシック" charset="-128"/>
              <a:cs typeface="ＭＳ Ｐゴシック" charset="-128"/>
            </a:endParaRPr>
          </a:p>
        </p:txBody>
      </p:sp>
      <p:sp>
        <p:nvSpPr>
          <p:cNvPr id="46083"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6084"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6085"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46086"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46087"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6088" name="Text Box 10"/>
          <p:cNvSpPr txBox="1">
            <a:spLocks noChangeArrowheads="1"/>
          </p:cNvSpPr>
          <p:nvPr/>
        </p:nvSpPr>
        <p:spPr bwMode="auto">
          <a:xfrm>
            <a:off x="6172200" y="53340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3561" name="Text Box 10"/>
          <p:cNvSpPr txBox="1">
            <a:spLocks noChangeArrowheads="1"/>
          </p:cNvSpPr>
          <p:nvPr/>
        </p:nvSpPr>
        <p:spPr bwMode="auto">
          <a:xfrm>
            <a:off x="6858000" y="4876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23562" name="Line 8"/>
          <p:cNvSpPr>
            <a:spLocks noChangeShapeType="1"/>
          </p:cNvSpPr>
          <p:nvPr/>
        </p:nvSpPr>
        <p:spPr bwMode="auto">
          <a:xfrm>
            <a:off x="3505200" y="2286000"/>
            <a:ext cx="3352800" cy="3124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1" name="Left Arrow 10"/>
          <p:cNvSpPr/>
          <p:nvPr/>
        </p:nvSpPr>
        <p:spPr>
          <a:xfrm rot="8521176">
            <a:off x="3760788" y="30797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8463252">
            <a:off x="5513388" y="47561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strVal val="#ppt_w*0.70"/>
                                          </p:val>
                                        </p:tav>
                                        <p:tav tm="100000">
                                          <p:val>
                                            <p:strVal val="#ppt_w"/>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animEffect transition="in" filter="fade">
                                      <p:cBhvr>
                                        <p:cTn id="14" dur="1000"/>
                                        <p:tgtEl>
                                          <p:spTgt spid="12"/>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3562"/>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35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P spid="23562"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2900">
                <a:latin typeface="Times New Roman" charset="0"/>
                <a:ea typeface="ＭＳ Ｐゴシック" charset="-128"/>
                <a:cs typeface="ＭＳ Ｐゴシック" charset="-128"/>
              </a:rPr>
              <a:t/>
            </a:r>
            <a:br>
              <a:rPr lang="en-US" sz="2900">
                <a:latin typeface="Times New Roman" charset="0"/>
                <a:ea typeface="ＭＳ Ｐゴシック" charset="-128"/>
                <a:cs typeface="ＭＳ Ｐゴシック" charset="-128"/>
              </a:rPr>
            </a:br>
            <a:r>
              <a:rPr lang="en-US" sz="2900">
                <a:latin typeface="Times New Roman" charset="0"/>
                <a:ea typeface="ＭＳ Ｐゴシック" charset="-128"/>
                <a:cs typeface="ＭＳ Ｐゴシック" charset="-128"/>
              </a:rPr>
              <a:t>3. The price of Frisbees decreases. (Frisbees are a </a:t>
            </a:r>
            <a:r>
              <a:rPr lang="en-US" sz="2900" b="1">
                <a:latin typeface="Times New Roman" charset="0"/>
                <a:ea typeface="ＭＳ Ｐゴシック" charset="-128"/>
                <a:cs typeface="ＭＳ Ｐゴシック" charset="-128"/>
              </a:rPr>
              <a:t>substitute good</a:t>
            </a:r>
            <a:r>
              <a:rPr lang="en-US" sz="2900">
                <a:latin typeface="Times New Roman" charset="0"/>
                <a:ea typeface="ＭＳ Ｐゴシック" charset="-128"/>
                <a:cs typeface="ＭＳ Ｐゴシック" charset="-128"/>
              </a:rPr>
              <a:t> for boomerangs) </a:t>
            </a:r>
            <a:r>
              <a:rPr lang="en-US" sz="2900" b="1">
                <a:latin typeface="Times New Roman" charset="0"/>
                <a:ea typeface="ＭＳ Ｐゴシック" charset="-128"/>
                <a:cs typeface="ＭＳ Ｐゴシック" charset="-128"/>
              </a:rPr>
              <a:t>Show the shift for boomerangs.</a:t>
            </a:r>
            <a:endParaRPr lang="en-US" sz="3600">
              <a:latin typeface="Times New Roman" charset="0"/>
              <a:ea typeface="ＭＳ Ｐゴシック" charset="-128"/>
              <a:cs typeface="ＭＳ Ｐゴシック" charset="-128"/>
            </a:endParaRPr>
          </a:p>
        </p:txBody>
      </p:sp>
      <p:sp>
        <p:nvSpPr>
          <p:cNvPr id="47107"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7108"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7109"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47110"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47111"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7112" name="Text Box 9"/>
          <p:cNvSpPr txBox="1">
            <a:spLocks noChangeArrowheads="1"/>
          </p:cNvSpPr>
          <p:nvPr/>
        </p:nvSpPr>
        <p:spPr bwMode="auto">
          <a:xfrm>
            <a:off x="62484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4585" name="Text Box 10"/>
          <p:cNvSpPr txBox="1">
            <a:spLocks noChangeArrowheads="1"/>
          </p:cNvSpPr>
          <p:nvPr/>
        </p:nvSpPr>
        <p:spPr bwMode="auto">
          <a:xfrm>
            <a:off x="5334000" y="54864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24586" name="Line 8"/>
          <p:cNvSpPr>
            <a:spLocks noChangeShapeType="1"/>
          </p:cNvSpPr>
          <p:nvPr/>
        </p:nvSpPr>
        <p:spPr bwMode="auto">
          <a:xfrm>
            <a:off x="2209800" y="2971800"/>
            <a:ext cx="3352800" cy="3124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1" name="Left Arrow 10"/>
          <p:cNvSpPr/>
          <p:nvPr/>
        </p:nvSpPr>
        <p:spPr>
          <a:xfrm rot="19284750">
            <a:off x="3078163" y="3460750"/>
            <a:ext cx="431800"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19284750">
            <a:off x="4827588" y="50609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4586"/>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45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p:bldP spid="24586"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04800"/>
            <a:ext cx="8229600" cy="1143000"/>
          </a:xfrm>
        </p:spPr>
        <p:txBody>
          <a:bodyPr/>
          <a:lstStyle/>
          <a:p>
            <a:pPr eaLnBrk="1" hangingPunct="1"/>
            <a:r>
              <a:rPr lang="en-US" sz="2900">
                <a:latin typeface="Times New Roman" charset="0"/>
                <a:ea typeface="ＭＳ Ｐゴシック" charset="-128"/>
                <a:cs typeface="ＭＳ Ｐゴシック" charset="-128"/>
              </a:rPr>
              <a:t>4. The price of boomerang t-shirts decreases, which I assume all of you know are a </a:t>
            </a:r>
            <a:r>
              <a:rPr lang="en-US" sz="2900" b="1">
                <a:latin typeface="Times New Roman" charset="0"/>
                <a:ea typeface="ＭＳ Ｐゴシック" charset="-128"/>
                <a:cs typeface="ＭＳ Ｐゴシック" charset="-128"/>
              </a:rPr>
              <a:t>complementary good</a:t>
            </a:r>
            <a:r>
              <a:rPr lang="en-US" sz="2900">
                <a:latin typeface="Times New Roman" charset="0"/>
                <a:ea typeface="ＭＳ Ｐゴシック" charset="-128"/>
                <a:cs typeface="ＭＳ Ｐゴシック" charset="-128"/>
              </a:rPr>
              <a:t> for boomerangs. Show the shift for </a:t>
            </a:r>
            <a:r>
              <a:rPr lang="en-US" sz="2900" b="1">
                <a:latin typeface="Times New Roman" charset="0"/>
                <a:ea typeface="ＭＳ Ｐゴシック" charset="-128"/>
                <a:cs typeface="ＭＳ Ｐゴシック" charset="-128"/>
              </a:rPr>
              <a:t>boomerangs</a:t>
            </a:r>
            <a:r>
              <a:rPr lang="en-US" sz="2900">
                <a:latin typeface="Times New Roman" charset="0"/>
                <a:ea typeface="ＭＳ Ｐゴシック" charset="-128"/>
                <a:cs typeface="ＭＳ Ｐゴシック" charset="-128"/>
              </a:rPr>
              <a:t>.</a:t>
            </a:r>
            <a:endParaRPr lang="en-US" sz="3600">
              <a:latin typeface="Times New Roman" charset="0"/>
              <a:ea typeface="ＭＳ Ｐゴシック" charset="-128"/>
              <a:cs typeface="ＭＳ Ｐゴシック" charset="-128"/>
            </a:endParaRPr>
          </a:p>
        </p:txBody>
      </p:sp>
      <p:sp>
        <p:nvSpPr>
          <p:cNvPr id="48131"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8132"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8133"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48134"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48135"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8136" name="Text Box 9"/>
          <p:cNvSpPr txBox="1">
            <a:spLocks noChangeArrowheads="1"/>
          </p:cNvSpPr>
          <p:nvPr/>
        </p:nvSpPr>
        <p:spPr bwMode="auto">
          <a:xfrm>
            <a:off x="62484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5609" name="Text Box 10"/>
          <p:cNvSpPr txBox="1">
            <a:spLocks noChangeArrowheads="1"/>
          </p:cNvSpPr>
          <p:nvPr/>
        </p:nvSpPr>
        <p:spPr bwMode="auto">
          <a:xfrm>
            <a:off x="6858000" y="4876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25610" name="Line 8"/>
          <p:cNvSpPr>
            <a:spLocks noChangeShapeType="1"/>
          </p:cNvSpPr>
          <p:nvPr/>
        </p:nvSpPr>
        <p:spPr bwMode="auto">
          <a:xfrm>
            <a:off x="3429000" y="2209800"/>
            <a:ext cx="3429000" cy="32004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1" name="Left Arrow 10"/>
          <p:cNvSpPr/>
          <p:nvPr/>
        </p:nvSpPr>
        <p:spPr>
          <a:xfrm rot="8177235">
            <a:off x="3608388" y="30035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8089074">
            <a:off x="5507832" y="4766468"/>
            <a:ext cx="431800" cy="2397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5610"/>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p:bldP spid="25610"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686800" cy="1143000"/>
          </a:xfrm>
        </p:spPr>
        <p:txBody>
          <a:bodyPr/>
          <a:lstStyle/>
          <a:p>
            <a:pPr eaLnBrk="1" hangingPunct="1"/>
            <a:r>
              <a:rPr lang="en-US" sz="3600">
                <a:latin typeface="Times New Roman" charset="0"/>
                <a:ea typeface="ＭＳ Ｐゴシック" charset="-128"/>
                <a:cs typeface="ＭＳ Ｐゴシック" charset="-128"/>
              </a:rPr>
              <a:t/>
            </a:r>
            <a:br>
              <a:rPr lang="en-US" sz="3600">
                <a:latin typeface="Times New Roman" charset="0"/>
                <a:ea typeface="ＭＳ Ｐゴシック" charset="-128"/>
                <a:cs typeface="ＭＳ Ｐゴシック" charset="-128"/>
              </a:rPr>
            </a:br>
            <a:r>
              <a:rPr lang="en-US" sz="2900">
                <a:latin typeface="Times New Roman" charset="0"/>
                <a:ea typeface="ＭＳ Ｐゴシック" charset="-128"/>
                <a:cs typeface="ＭＳ Ｐゴシック" charset="-128"/>
              </a:rPr>
              <a:t>5. The Boomerang Manufactures decide to add a money back guarantee on their product, which increases the popularity for them.</a:t>
            </a:r>
            <a:endParaRPr lang="en-US" sz="3600">
              <a:latin typeface="Times New Roman" charset="0"/>
              <a:ea typeface="ＭＳ Ｐゴシック" charset="-128"/>
              <a:cs typeface="ＭＳ Ｐゴシック" charset="-128"/>
            </a:endParaRPr>
          </a:p>
        </p:txBody>
      </p:sp>
      <p:sp>
        <p:nvSpPr>
          <p:cNvPr id="49155"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9156"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49157"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49158"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49159"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9160"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6633" name="Text Box 10"/>
          <p:cNvSpPr txBox="1">
            <a:spLocks noChangeArrowheads="1"/>
          </p:cNvSpPr>
          <p:nvPr/>
        </p:nvSpPr>
        <p:spPr bwMode="auto">
          <a:xfrm>
            <a:off x="6705600" y="47244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26634" name="Line 8"/>
          <p:cNvSpPr>
            <a:spLocks noChangeShapeType="1"/>
          </p:cNvSpPr>
          <p:nvPr/>
        </p:nvSpPr>
        <p:spPr bwMode="auto">
          <a:xfrm>
            <a:off x="3429000" y="2286000"/>
            <a:ext cx="3352800" cy="3124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1" name="Left Arrow 10"/>
          <p:cNvSpPr/>
          <p:nvPr/>
        </p:nvSpPr>
        <p:spPr>
          <a:xfrm rot="8376810">
            <a:off x="3532188" y="3006725"/>
            <a:ext cx="431800" cy="2397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8383415">
            <a:off x="5513388" y="48323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6634"/>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6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p:bldP spid="26634"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2900">
                <a:latin typeface="Times New Roman" charset="0"/>
                <a:ea typeface="ＭＳ Ｐゴシック" charset="-128"/>
                <a:cs typeface="ＭＳ Ｐゴシック" charset="-128"/>
              </a:rPr>
              <a:t>6. Many Pago-pagans begin to believe that they may lose their jobs in the near future. (</a:t>
            </a:r>
            <a:r>
              <a:rPr lang="en-US" sz="2900" u="sng">
                <a:latin typeface="Times New Roman" charset="0"/>
                <a:ea typeface="ＭＳ Ｐゴシック" charset="-128"/>
                <a:cs typeface="ＭＳ Ｐゴシック" charset="-128"/>
              </a:rPr>
              <a:t>Think expectations!)</a:t>
            </a:r>
            <a:endParaRPr lang="en-US" sz="3600" u="sng">
              <a:latin typeface="Times New Roman" charset="0"/>
              <a:ea typeface="ＭＳ Ｐゴシック" charset="-128"/>
              <a:cs typeface="ＭＳ Ｐゴシック" charset="-128"/>
            </a:endParaRPr>
          </a:p>
        </p:txBody>
      </p:sp>
      <p:sp>
        <p:nvSpPr>
          <p:cNvPr id="50179"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50180"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50181"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50182"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50183"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50184"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27657" name="Text Box 10"/>
          <p:cNvSpPr txBox="1">
            <a:spLocks noChangeArrowheads="1"/>
          </p:cNvSpPr>
          <p:nvPr/>
        </p:nvSpPr>
        <p:spPr bwMode="auto">
          <a:xfrm>
            <a:off x="5334000" y="54864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27658" name="Line 8"/>
          <p:cNvSpPr>
            <a:spLocks noChangeShapeType="1"/>
          </p:cNvSpPr>
          <p:nvPr/>
        </p:nvSpPr>
        <p:spPr bwMode="auto">
          <a:xfrm>
            <a:off x="2209800" y="2971800"/>
            <a:ext cx="3352800" cy="3124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1" name="Left Arrow 10"/>
          <p:cNvSpPr/>
          <p:nvPr/>
        </p:nvSpPr>
        <p:spPr>
          <a:xfrm rot="19284750">
            <a:off x="3078163" y="3460750"/>
            <a:ext cx="431800"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rot="19284750">
            <a:off x="4370388" y="4679950"/>
            <a:ext cx="433387" cy="241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7658"/>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27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P spid="27658"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For Friday… </a:t>
            </a:r>
            <a:endParaRPr lang="en-US" smtClean="0">
              <a:ea typeface="ＭＳ Ｐゴシック" charset="-128"/>
              <a:cs typeface="ＭＳ Ｐゴシック" charset="-128"/>
            </a:endParaRPr>
          </a:p>
        </p:txBody>
      </p:sp>
      <p:sp>
        <p:nvSpPr>
          <p:cNvPr id="51203" name="Rectangle 3"/>
          <p:cNvSpPr>
            <a:spLocks noGrp="1" noChangeArrowheads="1"/>
          </p:cNvSpPr>
          <p:nvPr>
            <p:ph sz="quarter" idx="1"/>
          </p:nvPr>
        </p:nvSpPr>
        <p:spPr/>
        <p:txBody>
          <a:bodyPr/>
          <a:lstStyle/>
          <a:p>
            <a:pPr eaLnBrk="1" hangingPunct="1">
              <a:buFont typeface="Wingdings" charset="2"/>
              <a:buNone/>
            </a:pPr>
            <a:r>
              <a:rPr lang="en-GB" smtClean="0">
                <a:ea typeface="ＭＳ Ｐゴシック" charset="-128"/>
                <a:cs typeface="ＭＳ Ｐゴシック" charset="-128"/>
              </a:rPr>
              <a:t>By yourself or with one other person ….</a:t>
            </a:r>
          </a:p>
          <a:p>
            <a:pPr eaLnBrk="1" hangingPunct="1">
              <a:buFont typeface="Wingdings" charset="2"/>
              <a:buNone/>
            </a:pPr>
            <a:endParaRPr lang="en-GB" smtClean="0">
              <a:ea typeface="ＭＳ Ｐゴシック" charset="-128"/>
              <a:cs typeface="ＭＳ Ｐゴシック" charset="-128"/>
            </a:endParaRPr>
          </a:p>
          <a:p>
            <a:pPr>
              <a:buFont typeface="Wingdings 2" charset="2"/>
              <a:buNone/>
            </a:pPr>
            <a:r>
              <a:rPr lang="en-US" smtClean="0">
                <a:ea typeface="ＭＳ Ｐゴシック" charset="-128"/>
                <a:cs typeface="ＭＳ Ｐゴシック" charset="-128"/>
              </a:rPr>
              <a:t>Create (on bulletin board paper) an original example of how a supply and demand curve would shift. It cannot be an example we used in class. It could be:</a:t>
            </a:r>
          </a:p>
          <a:p>
            <a:r>
              <a:rPr lang="en-US" smtClean="0">
                <a:ea typeface="ＭＳ Ｐゴシック" charset="-128"/>
                <a:cs typeface="ＭＳ Ｐゴシック" charset="-128"/>
              </a:rPr>
              <a:t>a fad</a:t>
            </a:r>
          </a:p>
          <a:p>
            <a:r>
              <a:rPr lang="en-US" smtClean="0">
                <a:ea typeface="ＭＳ Ｐゴシック" charset="-128"/>
                <a:cs typeface="ＭＳ Ｐゴシック" charset="-128"/>
              </a:rPr>
              <a:t>a disastrous event of some sort</a:t>
            </a:r>
          </a:p>
          <a:p>
            <a:r>
              <a:rPr lang="en-US" smtClean="0">
                <a:ea typeface="ＭＳ Ｐゴシック" charset="-128"/>
                <a:cs typeface="ＭＳ Ｐゴシック" charset="-128"/>
              </a:rPr>
              <a:t>a complementary product</a:t>
            </a:r>
          </a:p>
          <a:p>
            <a:r>
              <a:rPr lang="en-US" smtClean="0">
                <a:ea typeface="ＭＳ Ｐゴシック" charset="-128"/>
                <a:cs typeface="ＭＳ Ｐゴシック" charset="-128"/>
              </a:rPr>
              <a:t>a substitute good</a:t>
            </a:r>
          </a:p>
          <a:p>
            <a:endParaRPr lang="en-GB"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One more demand concept:</a:t>
            </a:r>
            <a:br>
              <a:rPr lang="en-GB" smtClean="0">
                <a:ea typeface="ＭＳ Ｐゴシック" charset="-128"/>
                <a:cs typeface="ＭＳ Ｐゴシック" charset="-128"/>
              </a:rPr>
            </a:br>
            <a:r>
              <a:rPr lang="en-GB" smtClean="0">
                <a:ea typeface="ＭＳ Ｐゴシック" charset="-128"/>
                <a:cs typeface="ＭＳ Ｐゴシック" charset="-128"/>
              </a:rPr>
              <a:t>Elasticity</a:t>
            </a:r>
            <a:endParaRPr lang="en-US" smtClean="0">
              <a:ea typeface="ＭＳ Ｐゴシック" charset="-128"/>
              <a:cs typeface="ＭＳ Ｐゴシック" charset="-128"/>
            </a:endParaRPr>
          </a:p>
        </p:txBody>
      </p:sp>
      <p:sp>
        <p:nvSpPr>
          <p:cNvPr id="52227" name="Rectangle 3"/>
          <p:cNvSpPr>
            <a:spLocks noGrp="1" noChangeArrowheads="1"/>
          </p:cNvSpPr>
          <p:nvPr>
            <p:ph sz="quarter" idx="1"/>
          </p:nvPr>
        </p:nvSpPr>
        <p:spPr/>
        <p:txBody>
          <a:bodyPr/>
          <a:lstStyle/>
          <a:p>
            <a:pPr eaLnBrk="1" hangingPunct="1">
              <a:buFont typeface="Wingdings" charset="2"/>
              <a:buNone/>
            </a:pPr>
            <a:r>
              <a:rPr lang="en-GB" smtClean="0">
                <a:ea typeface="ＭＳ Ｐゴシック" charset="-128"/>
                <a:cs typeface="ＭＳ Ｐゴシック" charset="-128"/>
              </a:rPr>
              <a:t>Elasticity refers to how responsive demand is to price; in other words, when price changes (</a:t>
            </a:r>
            <a:r>
              <a:rPr lang="en-GB" smtClean="0">
                <a:latin typeface="Wingdings" charset="2"/>
                <a:ea typeface="Wingdings" charset="2"/>
                <a:cs typeface="Wingdings" charset="2"/>
              </a:rPr>
              <a:t></a:t>
            </a:r>
            <a:r>
              <a:rPr lang="en-GB" smtClean="0">
                <a:ea typeface="ＭＳ Ｐゴシック" charset="-128"/>
                <a:cs typeface="ＭＳ Ｐゴシック" charset="-128"/>
              </a:rPr>
              <a:t> or </a:t>
            </a:r>
            <a:r>
              <a:rPr lang="en-GB" smtClean="0">
                <a:latin typeface="Wingdings" charset="2"/>
                <a:ea typeface="Wingdings" charset="2"/>
                <a:cs typeface="Wingdings" charset="2"/>
              </a:rPr>
              <a:t></a:t>
            </a:r>
            <a:r>
              <a:rPr lang="en-GB" smtClean="0">
                <a:ea typeface="ＭＳ Ｐゴシック" charset="-128"/>
                <a:cs typeface="ＭＳ Ｐゴシック" charset="-128"/>
              </a:rPr>
              <a:t>) how </a:t>
            </a:r>
            <a:r>
              <a:rPr lang="en-GB" u="sng" smtClean="0">
                <a:ea typeface="ＭＳ Ｐゴシック" charset="-128"/>
                <a:cs typeface="ＭＳ Ｐゴシック" charset="-128"/>
              </a:rPr>
              <a:t>much</a:t>
            </a:r>
            <a:r>
              <a:rPr lang="en-GB" smtClean="0">
                <a:ea typeface="ＭＳ Ｐゴシック" charset="-128"/>
                <a:cs typeface="ＭＳ Ｐゴシック" charset="-128"/>
              </a:rPr>
              <a:t> does demand change?</a:t>
            </a:r>
          </a:p>
          <a:p>
            <a:pPr eaLnBrk="1" hangingPunct="1">
              <a:buFont typeface="Wingdings" charset="2"/>
              <a:buNone/>
            </a:pPr>
            <a:endParaRPr lang="en-GB" smtClean="0">
              <a:ea typeface="ＭＳ Ｐゴシック" charset="-128"/>
              <a:cs typeface="ＭＳ Ｐゴシック" charset="-128"/>
            </a:endParaRPr>
          </a:p>
          <a:p>
            <a:pPr eaLnBrk="1" hangingPunct="1"/>
            <a:endParaRPr lang="en-GB" smtClean="0">
              <a:ea typeface="ＭＳ Ｐゴシック" charset="-128"/>
              <a:cs typeface="ＭＳ Ｐゴシック" charset="-128"/>
            </a:endParaRPr>
          </a:p>
          <a:p>
            <a:pPr eaLnBrk="1" hangingPunct="1">
              <a:buFont typeface="Arial" charset="0"/>
              <a:buNone/>
            </a:pPr>
            <a:r>
              <a:rPr lang="en-GB">
                <a:ea typeface="ＭＳ Ｐゴシック" charset="-128"/>
                <a:cs typeface="ＭＳ Ｐゴシック" charset="-128"/>
              </a:rPr>
              <a:t>			</a:t>
            </a:r>
            <a:r>
              <a:rPr lang="en-GB" smtClean="0">
                <a:ea typeface="ＭＳ Ｐゴシック" charset="-128"/>
                <a:cs typeface="ＭＳ Ｐゴシック" charset="-128"/>
              </a:rPr>
              <a:t>	         Note that it “looks like an E”</a:t>
            </a:r>
          </a:p>
          <a:p>
            <a:pPr eaLnBrk="1" hangingPunct="1"/>
            <a:endParaRPr lang="en-GB" smtClean="0">
              <a:ea typeface="ＭＳ Ｐゴシック" charset="-128"/>
              <a:cs typeface="ＭＳ Ｐゴシック" charset="-128"/>
            </a:endParaRPr>
          </a:p>
          <a:p>
            <a:pPr eaLnBrk="1" hangingPunct="1"/>
            <a:endParaRPr lang="en-GB" smtClean="0">
              <a:ea typeface="ＭＳ Ｐゴシック" charset="-128"/>
              <a:cs typeface="ＭＳ Ｐゴシック" charset="-128"/>
            </a:endParaRPr>
          </a:p>
          <a:p>
            <a:pPr eaLnBrk="1" hangingPunct="1"/>
            <a:endParaRPr lang="en-GB" smtClean="0">
              <a:ea typeface="ＭＳ Ｐゴシック" charset="-128"/>
              <a:cs typeface="ＭＳ Ｐゴシック" charset="-128"/>
            </a:endParaRPr>
          </a:p>
          <a:p>
            <a:pPr eaLnBrk="1" hangingPunct="1"/>
            <a:r>
              <a:rPr lang="en-GB" smtClean="0">
                <a:ea typeface="ＭＳ Ｐゴシック" charset="-128"/>
                <a:cs typeface="ＭＳ Ｐゴシック" charset="-128"/>
              </a:rPr>
              <a:t>Items are elastic when there are many alternatives, not as important, wants (think food court)</a:t>
            </a:r>
            <a:endParaRPr lang="en-US">
              <a:ea typeface="ＭＳ Ｐゴシック" charset="-128"/>
              <a:cs typeface="ＭＳ Ｐゴシック" charset="-128"/>
            </a:endParaRPr>
          </a:p>
        </p:txBody>
      </p:sp>
      <p:pic>
        <p:nvPicPr>
          <p:cNvPr id="52228" name="Picture 3"/>
          <p:cNvPicPr>
            <a:picLocks noChangeAspect="1"/>
          </p:cNvPicPr>
          <p:nvPr/>
        </p:nvPicPr>
        <p:blipFill>
          <a:blip r:embed="rId2"/>
          <a:srcRect/>
          <a:stretch>
            <a:fillRect/>
          </a:stretch>
        </p:blipFill>
        <p:spPr bwMode="auto">
          <a:xfrm>
            <a:off x="1066800" y="2971800"/>
            <a:ext cx="3403600" cy="255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Inelastic</a:t>
            </a:r>
            <a:endParaRPr lang="en-US" smtClean="0">
              <a:ea typeface="ＭＳ Ｐゴシック" charset="-128"/>
              <a:cs typeface="ＭＳ Ｐゴシック" charset="-128"/>
            </a:endParaRPr>
          </a:p>
        </p:txBody>
      </p:sp>
      <p:sp>
        <p:nvSpPr>
          <p:cNvPr id="53251" name="Rectangle 3"/>
          <p:cNvSpPr>
            <a:spLocks noGrp="1" noChangeArrowheads="1"/>
          </p:cNvSpPr>
          <p:nvPr>
            <p:ph sz="quarter" idx="1"/>
          </p:nvPr>
        </p:nvSpPr>
        <p:spPr/>
        <p:txBody>
          <a:bodyPr/>
          <a:lstStyle/>
          <a:p>
            <a:pPr eaLnBrk="1" hangingPunct="1">
              <a:buFont typeface="Wingdings" charset="2"/>
              <a:buNone/>
            </a:pPr>
            <a:r>
              <a:rPr lang="en-GB" smtClean="0">
                <a:ea typeface="ＭＳ Ｐゴシック" charset="-128"/>
                <a:cs typeface="ＭＳ Ｐゴシック" charset="-128"/>
              </a:rPr>
              <a:t>Goods and services are inelastic when there is very little (or no) change in demand when price changes.</a:t>
            </a:r>
          </a:p>
          <a:p>
            <a:pPr eaLnBrk="1" hangingPunct="1">
              <a:buFont typeface="Wingdings" charset="2"/>
              <a:buNone/>
            </a:pPr>
            <a:endParaRPr lang="en-GB" smtClean="0">
              <a:ea typeface="ＭＳ Ｐゴシック" charset="-128"/>
              <a:cs typeface="ＭＳ Ｐゴシック" charset="-128"/>
            </a:endParaRPr>
          </a:p>
          <a:p>
            <a:pPr eaLnBrk="1" hangingPunct="1"/>
            <a:endParaRPr lang="en-GB" smtClean="0">
              <a:ea typeface="ＭＳ Ｐゴシック" charset="-128"/>
              <a:cs typeface="ＭＳ Ｐゴシック" charset="-128"/>
            </a:endParaRPr>
          </a:p>
          <a:p>
            <a:pPr eaLnBrk="1" hangingPunct="1">
              <a:buFont typeface="Arial" charset="0"/>
              <a:buNone/>
            </a:pPr>
            <a:r>
              <a:rPr lang="en-GB">
                <a:ea typeface="ＭＳ Ｐゴシック" charset="-128"/>
                <a:cs typeface="ＭＳ Ｐゴシック" charset="-128"/>
              </a:rPr>
              <a:t>			</a:t>
            </a:r>
            <a:r>
              <a:rPr lang="en-GB" smtClean="0">
                <a:ea typeface="ＭＳ Ｐゴシック" charset="-128"/>
                <a:cs typeface="ＭＳ Ｐゴシック" charset="-128"/>
              </a:rPr>
              <a:t>	         Note that it “looks like an I”</a:t>
            </a:r>
          </a:p>
          <a:p>
            <a:pPr eaLnBrk="1" hangingPunct="1"/>
            <a:endParaRPr lang="en-GB" smtClean="0">
              <a:ea typeface="ＭＳ Ｐゴシック" charset="-128"/>
              <a:cs typeface="ＭＳ Ｐゴシック" charset="-128"/>
            </a:endParaRPr>
          </a:p>
          <a:p>
            <a:pPr eaLnBrk="1" hangingPunct="1">
              <a:buFont typeface="Wingdings 2" charset="2"/>
              <a:buNone/>
            </a:pPr>
            <a:endParaRPr lang="en-GB" smtClean="0">
              <a:ea typeface="ＭＳ Ｐゴシック" charset="-128"/>
              <a:cs typeface="ＭＳ Ｐゴシック" charset="-128"/>
            </a:endParaRPr>
          </a:p>
          <a:p>
            <a:pPr eaLnBrk="1" hangingPunct="1"/>
            <a:r>
              <a:rPr lang="en-GB" smtClean="0">
                <a:ea typeface="ＭＳ Ｐゴシック" charset="-128"/>
                <a:cs typeface="ＭＳ Ｐゴシック" charset="-128"/>
              </a:rPr>
              <a:t>Items are inelastic when there are few alternatives, important, need (think medicine)</a:t>
            </a:r>
          </a:p>
          <a:p>
            <a:pPr eaLnBrk="1" hangingPunct="1"/>
            <a:endParaRPr lang="en-GB" smtClean="0">
              <a:ea typeface="ＭＳ Ｐゴシック" charset="-128"/>
              <a:cs typeface="ＭＳ Ｐゴシック" charset="-128"/>
            </a:endParaRPr>
          </a:p>
          <a:p>
            <a:pPr eaLnBrk="1" hangingPunct="1"/>
            <a:r>
              <a:rPr lang="en-US" smtClean="0">
                <a:ea typeface="ＭＳ Ｐゴシック" charset="-128"/>
                <a:cs typeface="ＭＳ Ｐゴシック" charset="-128"/>
              </a:rPr>
              <a:t>In general, are pizza slices </a:t>
            </a:r>
            <a:r>
              <a:rPr lang="en-US" u="sng" smtClean="0">
                <a:ea typeface="ＭＳ Ｐゴシック" charset="-128"/>
                <a:cs typeface="ＭＳ Ｐゴシック" charset="-128"/>
              </a:rPr>
              <a:t>elastic</a:t>
            </a:r>
            <a:r>
              <a:rPr lang="en-US" smtClean="0">
                <a:ea typeface="ＭＳ Ｐゴシック" charset="-128"/>
                <a:cs typeface="ＭＳ Ｐゴシック" charset="-128"/>
              </a:rPr>
              <a:t> or </a:t>
            </a:r>
            <a:r>
              <a:rPr lang="en-US" u="sng" smtClean="0">
                <a:ea typeface="ＭＳ Ｐゴシック" charset="-128"/>
                <a:cs typeface="ＭＳ Ｐゴシック" charset="-128"/>
              </a:rPr>
              <a:t>inelastic</a:t>
            </a:r>
            <a:r>
              <a:rPr lang="en-US" smtClean="0">
                <a:ea typeface="ＭＳ Ｐゴシック" charset="-128"/>
                <a:cs typeface="ＭＳ Ｐゴシック" charset="-128"/>
              </a:rPr>
              <a:t>? </a:t>
            </a:r>
            <a:endParaRPr lang="en-US">
              <a:ea typeface="ＭＳ Ｐゴシック" charset="-128"/>
              <a:cs typeface="ＭＳ Ｐゴシック" charset="-128"/>
            </a:endParaRPr>
          </a:p>
        </p:txBody>
      </p:sp>
      <p:pic>
        <p:nvPicPr>
          <p:cNvPr id="53252" name="Picture 4"/>
          <p:cNvPicPr>
            <a:picLocks noChangeAspect="1"/>
          </p:cNvPicPr>
          <p:nvPr/>
        </p:nvPicPr>
        <p:blipFill>
          <a:blip r:embed="rId2"/>
          <a:srcRect/>
          <a:stretch>
            <a:fillRect/>
          </a:stretch>
        </p:blipFill>
        <p:spPr bwMode="auto">
          <a:xfrm>
            <a:off x="1295400" y="2667000"/>
            <a:ext cx="2540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a:xfrm>
            <a:off x="381000" y="-152400"/>
            <a:ext cx="8229600" cy="1143000"/>
          </a:xfrm>
        </p:spPr>
        <p:txBody>
          <a:bodyPr/>
          <a:lstStyle/>
          <a:p>
            <a:pPr eaLnBrk="1" hangingPunct="1"/>
            <a:r>
              <a:rPr lang="en-US">
                <a:ea typeface="ＭＳ Ｐゴシック" charset="-128"/>
                <a:cs typeface="ＭＳ Ｐゴシック" charset="-128"/>
              </a:rPr>
              <a:t>Changes in Supply</a:t>
            </a:r>
          </a:p>
        </p:txBody>
      </p:sp>
      <p:sp>
        <p:nvSpPr>
          <p:cNvPr id="54275"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304800" y="1524000"/>
          <a:ext cx="84582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3"/>
          <p:cNvSpPr txBox="1">
            <a:spLocks noChangeArrowheads="1"/>
          </p:cNvSpPr>
          <p:nvPr/>
        </p:nvSpPr>
        <p:spPr bwMode="auto">
          <a:xfrm>
            <a:off x="6858000" y="2057400"/>
            <a:ext cx="1905000" cy="708025"/>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If the price of Widgets fell to $2, then the Quantity Supplied would fall to 4 Widgets.</a:t>
            </a:r>
          </a:p>
        </p:txBody>
      </p:sp>
      <p:sp>
        <p:nvSpPr>
          <p:cNvPr id="6" name="Straight Connector 5"/>
          <p:cNvSpPr/>
          <p:nvPr/>
        </p:nvSpPr>
        <p:spPr>
          <a:xfrm rot="10800000" flipV="1">
            <a:off x="990600" y="4800600"/>
            <a:ext cx="20574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p>
        </p:txBody>
      </p:sp>
      <p:sp>
        <p:nvSpPr>
          <p:cNvPr id="7" name="Straight Connector 6"/>
          <p:cNvSpPr/>
          <p:nvPr/>
        </p:nvSpPr>
        <p:spPr>
          <a:xfrm rot="5400000" flipV="1">
            <a:off x="2438400" y="5562600"/>
            <a:ext cx="1371600" cy="0"/>
          </a:xfrm>
          <a:prstGeom prst="line">
            <a:avLst/>
          </a:prstGeom>
          <a:ln w="38100">
            <a:solidFill>
              <a:schemeClr val="accent1"/>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p>
        </p:txBody>
      </p:sp>
      <p:sp>
        <p:nvSpPr>
          <p:cNvPr id="8" name="Left Arrow 7"/>
          <p:cNvSpPr/>
          <p:nvPr/>
        </p:nvSpPr>
        <p:spPr>
          <a:xfrm>
            <a:off x="3352800" y="62484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685800" y="41910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p:nvPr/>
        </p:nvSpPr>
        <p:spPr>
          <a:xfrm rot="10800000">
            <a:off x="914400" y="4114800"/>
            <a:ext cx="3200400" cy="1588"/>
          </a:xfrm>
          <a:prstGeom prst="line">
            <a:avLst/>
          </a:prstGeom>
          <a:ln w="38100">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p>
        </p:txBody>
      </p:sp>
      <p:sp>
        <p:nvSpPr>
          <p:cNvPr id="11" name="Straight Connector 10"/>
          <p:cNvSpPr/>
          <p:nvPr/>
        </p:nvSpPr>
        <p:spPr>
          <a:xfrm rot="5400000">
            <a:off x="3163094" y="5142706"/>
            <a:ext cx="2057400" cy="1588"/>
          </a:xfrm>
          <a:prstGeom prst="line">
            <a:avLst/>
          </a:prstGeom>
          <a:ln w="38100">
            <a:solidFill>
              <a:schemeClr val="accent1"/>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p>
        </p:txBody>
      </p:sp>
      <p:sp>
        <p:nvSpPr>
          <p:cNvPr id="54284" name="Rectangle 12"/>
          <p:cNvSpPr>
            <a:spLocks noChangeArrowheads="1"/>
          </p:cNvSpPr>
          <p:nvPr/>
        </p:nvSpPr>
        <p:spPr bwMode="auto">
          <a:xfrm>
            <a:off x="609600" y="769938"/>
            <a:ext cx="7620000" cy="830262"/>
          </a:xfrm>
          <a:prstGeom prst="rect">
            <a:avLst/>
          </a:prstGeom>
          <a:noFill/>
          <a:ln w="9525">
            <a:noFill/>
            <a:miter lim="800000"/>
            <a:headEnd/>
            <a:tailEnd/>
          </a:ln>
        </p:spPr>
        <p:txBody>
          <a:bodyPr>
            <a:prstTxWarp prst="textNoShape">
              <a:avLst/>
            </a:prstTxWarp>
            <a:spAutoFit/>
          </a:bodyPr>
          <a:lstStyle/>
          <a:p>
            <a:pPr>
              <a:buFont typeface="Arial" charset="0"/>
              <a:buChar char="•"/>
            </a:pPr>
            <a:r>
              <a:rPr lang="en-GB" sz="2400">
                <a:latin typeface="Calibri" charset="0"/>
              </a:rPr>
              <a:t>Change in the quantity supplied due to a price change occurs ALONG the supply curve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strVal val="#ppt_w*0.70"/>
                                          </p:val>
                                        </p:tav>
                                        <p:tav tm="100000">
                                          <p:val>
                                            <p:strVal val="#ppt_w"/>
                                          </p:val>
                                        </p:tav>
                                      </p:tavLst>
                                    </p:anim>
                                    <p:anim calcmode="lin" valueType="num">
                                      <p:cBhvr>
                                        <p:cTn id="12" dur="1000" fill="hold"/>
                                        <p:tgtEl>
                                          <p:spTgt spid="9"/>
                                        </p:tgtEl>
                                        <p:attrNameLst>
                                          <p:attrName>ppt_h</p:attrName>
                                        </p:attrNameLst>
                                      </p:cBhvr>
                                      <p:tavLst>
                                        <p:tav tm="0">
                                          <p:val>
                                            <p:strVal val="#ppt_h"/>
                                          </p:val>
                                        </p:tav>
                                        <p:tav tm="100000">
                                          <p:val>
                                            <p:strVal val="#ppt_h"/>
                                          </p:val>
                                        </p:tav>
                                      </p:tavLst>
                                    </p:anim>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par>
                          <p:cTn id="18" fill="hold">
                            <p:stCondLst>
                              <p:cond delay="0"/>
                            </p:stCondLst>
                            <p:childTnLst>
                              <p:par>
                                <p:cTn id="19" presetID="1" presetClass="exit" presetSubtype="0" fill="hold" nodeType="afterEffect">
                                  <p:stCondLst>
                                    <p:cond delay="2000"/>
                                  </p:stCondLst>
                                  <p:childTnLst>
                                    <p:set>
                                      <p:cBhvr>
                                        <p:cTn id="20" dur="1" fill="hold">
                                          <p:stCondLst>
                                            <p:cond delay="0"/>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strVal val="#ppt_w*0.70"/>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par>
                                <p:cTn id="32" presetID="1" presetClass="exit" presetSubtype="0" fill="hold" nodeType="withEffect">
                                  <p:stCondLst>
                                    <p:cond delay="2000"/>
                                  </p:stCondLst>
                                  <p:childTnLst>
                                    <p:set>
                                      <p:cBhvr>
                                        <p:cTn id="33"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228600"/>
            <a:ext cx="8610600" cy="898525"/>
          </a:xfrm>
        </p:spPr>
        <p:txBody>
          <a:bodyPr/>
          <a:lstStyle/>
          <a:p>
            <a:pPr eaLnBrk="1" hangingPunct="1">
              <a:defRPr/>
            </a:pPr>
            <a:r>
              <a:rPr lang="en-US" sz="4800" dirty="0" smtClean="0">
                <a:latin typeface="Tahoma" charset="0"/>
                <a:ea typeface="+mj-ea"/>
                <a:cs typeface="+mj-cs"/>
              </a:rPr>
              <a:t>Let’s recap what you learned:</a:t>
            </a:r>
            <a:endParaRPr lang="en-US" sz="4800" dirty="0">
              <a:solidFill>
                <a:srgbClr val="66FF33"/>
              </a:solidFill>
              <a:latin typeface="Tahoma" charset="0"/>
              <a:ea typeface="+mj-ea"/>
              <a:cs typeface="+mj-cs"/>
            </a:endParaRPr>
          </a:p>
        </p:txBody>
      </p:sp>
      <p:pic>
        <p:nvPicPr>
          <p:cNvPr id="24579" name="Picture 43"/>
          <p:cNvPicPr>
            <a:picLocks noChangeAspect="1" noChangeArrowheads="1"/>
          </p:cNvPicPr>
          <p:nvPr/>
        </p:nvPicPr>
        <p:blipFill>
          <a:blip r:embed="rId2"/>
          <a:srcRect/>
          <a:stretch>
            <a:fillRect/>
          </a:stretch>
        </p:blipFill>
        <p:spPr bwMode="auto">
          <a:xfrm>
            <a:off x="457200" y="2209800"/>
            <a:ext cx="3810000" cy="3810000"/>
          </a:xfrm>
          <a:prstGeom prst="rect">
            <a:avLst/>
          </a:prstGeom>
          <a:noFill/>
          <a:ln w="9525">
            <a:noFill/>
            <a:miter lim="800000"/>
            <a:headEnd/>
            <a:tailEnd/>
          </a:ln>
        </p:spPr>
      </p:pic>
      <p:sp>
        <p:nvSpPr>
          <p:cNvPr id="6188" name="Rectangle 44"/>
          <p:cNvSpPr>
            <a:spLocks noChangeArrowheads="1"/>
          </p:cNvSpPr>
          <p:nvPr/>
        </p:nvSpPr>
        <p:spPr bwMode="auto">
          <a:xfrm>
            <a:off x="4495800" y="1752600"/>
            <a:ext cx="4419600" cy="4708525"/>
          </a:xfrm>
          <a:prstGeom prst="rect">
            <a:avLst/>
          </a:prstGeom>
          <a:noFill/>
          <a:ln w="9525">
            <a:noFill/>
            <a:miter lim="800000"/>
            <a:headEnd/>
            <a:tailEnd/>
          </a:ln>
          <a:effectLst/>
        </p:spPr>
        <p:txBody>
          <a:bodyPr anchorCtr="1">
            <a:prstTxWarp prst="textNoShape">
              <a:avLst/>
            </a:prstTxWarp>
          </a:bodyPr>
          <a:lstStyle/>
          <a:p>
            <a:pPr algn="ctr">
              <a:defRPr/>
            </a:pPr>
            <a:r>
              <a:rPr lang="en-US" sz="3600" dirty="0">
                <a:solidFill>
                  <a:schemeClr val="tx2"/>
                </a:solidFill>
                <a:effectLst>
                  <a:outerShdw blurRad="38100" dist="38100" dir="2700000" algn="tl">
                    <a:srgbClr val="000000"/>
                  </a:outerShdw>
                </a:effectLst>
                <a:latin typeface="Tahoma" charset="0"/>
              </a:rPr>
              <a:t>The law of S&amp;D:</a:t>
            </a:r>
          </a:p>
          <a:p>
            <a:pPr algn="ctr">
              <a:defRPr/>
            </a:pPr>
            <a:r>
              <a:rPr lang="en-US" sz="3600" dirty="0">
                <a:solidFill>
                  <a:schemeClr val="tx2"/>
                </a:solidFill>
                <a:effectLst>
                  <a:outerShdw blurRad="38100" dist="38100" dir="2700000" algn="tl">
                    <a:srgbClr val="000000"/>
                  </a:outerShdw>
                </a:effectLst>
                <a:latin typeface="Tahoma" charset="0"/>
              </a:rPr>
              <a:t>P</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chemeClr val="tx2"/>
                </a:solidFill>
                <a:effectLst>
                  <a:outerShdw blurRad="38100" dist="38100" dir="2700000" algn="tl">
                    <a:srgbClr val="000000"/>
                  </a:outerShdw>
                </a:effectLst>
                <a:latin typeface="Tahoma" charset="0"/>
              </a:rPr>
              <a:t> S</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chemeClr val="tx2"/>
                </a:solidFill>
                <a:effectLst>
                  <a:outerShdw blurRad="38100" dist="38100" dir="2700000" algn="tl">
                    <a:srgbClr val="000000"/>
                  </a:outerShdw>
                </a:effectLst>
                <a:latin typeface="Tahoma" charset="0"/>
              </a:rPr>
              <a:t> D</a:t>
            </a:r>
            <a:r>
              <a:rPr lang="en-US" sz="3600" dirty="0">
                <a:solidFill>
                  <a:srgbClr val="FFFF00"/>
                </a:solidFill>
                <a:effectLst>
                  <a:outerShdw blurRad="38100" dist="38100" dir="2700000" algn="tl">
                    <a:srgbClr val="000000"/>
                  </a:outerShdw>
                </a:effectLst>
                <a:latin typeface="Wingdings"/>
                <a:ea typeface="Wingdings"/>
                <a:cs typeface="Wingdings"/>
              </a:rPr>
              <a:t></a:t>
            </a:r>
            <a:endParaRPr lang="en-US" sz="3600" dirty="0">
              <a:solidFill>
                <a:schemeClr val="tx2"/>
              </a:solidFill>
              <a:effectLst>
                <a:outerShdw blurRad="38100" dist="38100" dir="2700000" algn="tl">
                  <a:srgbClr val="000000"/>
                </a:outerShdw>
              </a:effectLst>
              <a:latin typeface="Tahoma" charset="0"/>
            </a:endParaRPr>
          </a:p>
          <a:p>
            <a:pPr algn="ctr">
              <a:defRPr/>
            </a:pPr>
            <a:r>
              <a:rPr lang="en-US" sz="3600" dirty="0">
                <a:solidFill>
                  <a:schemeClr val="tx2"/>
                </a:solidFill>
                <a:effectLst>
                  <a:outerShdw blurRad="38100" dist="38100" dir="2700000" algn="tl">
                    <a:srgbClr val="000000"/>
                  </a:outerShdw>
                </a:effectLst>
                <a:latin typeface="Tahoma" charset="0"/>
              </a:rPr>
              <a:t>P</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rgbClr val="FFFF00"/>
                </a:solidFill>
                <a:effectLst>
                  <a:outerShdw blurRad="38100" dist="38100" dir="2700000" algn="tl">
                    <a:srgbClr val="000000"/>
                  </a:outerShdw>
                </a:effectLst>
                <a:latin typeface="Tahoma" charset="0"/>
              </a:rPr>
              <a:t> </a:t>
            </a:r>
            <a:r>
              <a:rPr lang="en-US" sz="3600" dirty="0">
                <a:solidFill>
                  <a:schemeClr val="tx2"/>
                </a:solidFill>
                <a:effectLst>
                  <a:outerShdw blurRad="38100" dist="38100" dir="2700000" algn="tl">
                    <a:srgbClr val="000000"/>
                  </a:outerShdw>
                </a:effectLst>
                <a:latin typeface="Tahoma" charset="0"/>
              </a:rPr>
              <a:t>S</a:t>
            </a:r>
            <a:r>
              <a:rPr lang="en-US" sz="3600" dirty="0">
                <a:solidFill>
                  <a:srgbClr val="FFFF00"/>
                </a:solidFill>
                <a:effectLst>
                  <a:outerShdw blurRad="38100" dist="38100" dir="2700000" algn="tl">
                    <a:srgbClr val="000000"/>
                  </a:outerShdw>
                </a:effectLst>
                <a:latin typeface="Wingdings"/>
                <a:ea typeface="Wingdings"/>
                <a:cs typeface="Wingdings"/>
              </a:rPr>
              <a:t></a:t>
            </a:r>
            <a:r>
              <a:rPr lang="en-US" sz="3600" dirty="0">
                <a:solidFill>
                  <a:schemeClr val="tx2"/>
                </a:solidFill>
                <a:effectLst>
                  <a:outerShdw blurRad="38100" dist="38100" dir="2700000" algn="tl">
                    <a:srgbClr val="000000"/>
                  </a:outerShdw>
                </a:effectLst>
                <a:latin typeface="Tahoma" charset="0"/>
              </a:rPr>
              <a:t> D</a:t>
            </a:r>
            <a:r>
              <a:rPr lang="en-US" sz="3600" dirty="0">
                <a:solidFill>
                  <a:srgbClr val="FFFF00"/>
                </a:solidFill>
                <a:effectLst>
                  <a:outerShdw blurRad="38100" dist="38100" dir="2700000" algn="tl">
                    <a:srgbClr val="000000"/>
                  </a:outerShdw>
                </a:effectLst>
                <a:latin typeface="Wingdings"/>
                <a:ea typeface="Wingdings"/>
                <a:cs typeface="Wingdings"/>
              </a:rPr>
              <a:t></a:t>
            </a:r>
          </a:p>
          <a:p>
            <a:pPr algn="ctr">
              <a:defRPr/>
            </a:pPr>
            <a:endParaRPr lang="en-US" sz="3600" dirty="0">
              <a:solidFill>
                <a:srgbClr val="66FF33"/>
              </a:solidFill>
              <a:effectLst>
                <a:outerShdw blurRad="38100" dist="38100" dir="2700000" algn="tl">
                  <a:srgbClr val="000000"/>
                </a:outerShdw>
              </a:effectLst>
              <a:latin typeface="Tahoma" charset="0"/>
            </a:endParaRPr>
          </a:p>
          <a:p>
            <a:pPr algn="ctr">
              <a:defRPr/>
            </a:pPr>
            <a:r>
              <a:rPr lang="en-US" sz="3600" u="sng" dirty="0">
                <a:solidFill>
                  <a:srgbClr val="66FF33"/>
                </a:solidFill>
                <a:effectLst>
                  <a:outerShdw blurRad="38100" dist="38100" dir="2700000" algn="tl">
                    <a:srgbClr val="000000"/>
                  </a:outerShdw>
                </a:effectLst>
                <a:latin typeface="Tahoma" charset="0"/>
                <a:ea typeface="Wingdings"/>
                <a:cs typeface="Wingdings"/>
              </a:rPr>
              <a:t>Remember:</a:t>
            </a:r>
          </a:p>
          <a:p>
            <a:pPr algn="ctr">
              <a:defRPr/>
            </a:pPr>
            <a:r>
              <a:rPr lang="en-US" sz="3600" dirty="0">
                <a:solidFill>
                  <a:srgbClr val="66FF33"/>
                </a:solidFill>
                <a:effectLst>
                  <a:outerShdw blurRad="38100" dist="38100" dir="2700000" algn="tl">
                    <a:srgbClr val="000000"/>
                  </a:outerShdw>
                </a:effectLst>
                <a:latin typeface="Tahoma" charset="0"/>
                <a:ea typeface="Wingdings"/>
                <a:cs typeface="Wingdings"/>
              </a:rPr>
              <a:t>P &amp; </a:t>
            </a:r>
            <a:r>
              <a:rPr lang="en-US" sz="3600" dirty="0">
                <a:effectLst>
                  <a:outerShdw blurRad="38100" dist="38100" dir="2700000" algn="tl">
                    <a:srgbClr val="000000"/>
                  </a:outerShdw>
                </a:effectLst>
                <a:latin typeface="Tahoma" charset="0"/>
                <a:ea typeface="Wingdings"/>
                <a:cs typeface="Wingdings"/>
              </a:rPr>
              <a:t>S</a:t>
            </a:r>
            <a:r>
              <a:rPr lang="en-US" sz="3600" dirty="0">
                <a:solidFill>
                  <a:srgbClr val="66FF33"/>
                </a:solidFill>
                <a:effectLst>
                  <a:outerShdw blurRad="38100" dist="38100" dir="2700000" algn="tl">
                    <a:srgbClr val="000000"/>
                  </a:outerShdw>
                </a:effectLst>
                <a:latin typeface="Tahoma" charset="0"/>
                <a:ea typeface="Wingdings"/>
                <a:cs typeface="Wingdings"/>
              </a:rPr>
              <a:t> = </a:t>
            </a:r>
            <a:r>
              <a:rPr lang="en-US" sz="3600" dirty="0">
                <a:effectLst>
                  <a:outerShdw blurRad="38100" dist="38100" dir="2700000" algn="tl">
                    <a:srgbClr val="000000"/>
                  </a:outerShdw>
                </a:effectLst>
                <a:latin typeface="Tahoma" charset="0"/>
                <a:ea typeface="Wingdings"/>
                <a:cs typeface="Wingdings"/>
              </a:rPr>
              <a:t>s</a:t>
            </a:r>
            <a:r>
              <a:rPr lang="en-US" sz="3600" dirty="0">
                <a:solidFill>
                  <a:srgbClr val="66FF33"/>
                </a:solidFill>
                <a:effectLst>
                  <a:outerShdw blurRad="38100" dist="38100" dir="2700000" algn="tl">
                    <a:srgbClr val="000000"/>
                  </a:outerShdw>
                </a:effectLst>
                <a:latin typeface="Tahoma" charset="0"/>
                <a:ea typeface="Wingdings"/>
                <a:cs typeface="Wingdings"/>
              </a:rPr>
              <a:t>ame</a:t>
            </a:r>
          </a:p>
          <a:p>
            <a:pPr algn="ctr">
              <a:defRPr/>
            </a:pPr>
            <a:r>
              <a:rPr lang="en-US" sz="3600" dirty="0">
                <a:solidFill>
                  <a:srgbClr val="66FF33"/>
                </a:solidFill>
                <a:effectLst>
                  <a:outerShdw blurRad="38100" dist="38100" dir="2700000" algn="tl">
                    <a:srgbClr val="000000"/>
                  </a:outerShdw>
                </a:effectLst>
                <a:latin typeface="Tahoma" charset="0"/>
                <a:ea typeface="Wingdings"/>
                <a:cs typeface="Wingdings"/>
              </a:rPr>
              <a:t>P &amp; </a:t>
            </a:r>
            <a:r>
              <a:rPr lang="en-US" sz="3600" dirty="0">
                <a:solidFill>
                  <a:srgbClr val="660066"/>
                </a:solidFill>
                <a:effectLst>
                  <a:outerShdw blurRad="38100" dist="38100" dir="2700000" algn="tl">
                    <a:srgbClr val="000000"/>
                  </a:outerShdw>
                </a:effectLst>
                <a:latin typeface="Tahoma" charset="0"/>
                <a:ea typeface="Wingdings"/>
                <a:cs typeface="Wingdings"/>
              </a:rPr>
              <a:t>D</a:t>
            </a:r>
            <a:r>
              <a:rPr lang="en-US" sz="3600" dirty="0">
                <a:solidFill>
                  <a:srgbClr val="66FF33"/>
                </a:solidFill>
                <a:effectLst>
                  <a:outerShdw blurRad="38100" dist="38100" dir="2700000" algn="tl">
                    <a:srgbClr val="000000"/>
                  </a:outerShdw>
                </a:effectLst>
                <a:latin typeface="Tahoma" charset="0"/>
                <a:ea typeface="Wingdings"/>
                <a:cs typeface="Wingdings"/>
              </a:rPr>
              <a:t> = </a:t>
            </a:r>
            <a:r>
              <a:rPr lang="en-US" sz="3600" dirty="0">
                <a:solidFill>
                  <a:srgbClr val="660066"/>
                </a:solidFill>
                <a:effectLst>
                  <a:outerShdw blurRad="38100" dist="38100" dir="2700000" algn="tl">
                    <a:srgbClr val="000000"/>
                  </a:outerShdw>
                </a:effectLst>
                <a:latin typeface="Tahoma" charset="0"/>
                <a:ea typeface="Wingdings"/>
                <a:cs typeface="Wingdings"/>
              </a:rPr>
              <a:t>d</a:t>
            </a:r>
            <a:r>
              <a:rPr lang="en-US" sz="3600" dirty="0">
                <a:solidFill>
                  <a:srgbClr val="66FF33"/>
                </a:solidFill>
                <a:effectLst>
                  <a:outerShdw blurRad="38100" dist="38100" dir="2700000" algn="tl">
                    <a:srgbClr val="000000"/>
                  </a:outerShdw>
                </a:effectLst>
                <a:latin typeface="Tahoma" charset="0"/>
                <a:ea typeface="Wingdings"/>
                <a:cs typeface="Wingdings"/>
              </a:rPr>
              <a:t>ifferent</a:t>
            </a:r>
            <a:endParaRPr lang="en-US" sz="3600" dirty="0">
              <a:solidFill>
                <a:srgbClr val="FFFF00"/>
              </a:solidFill>
              <a:effectLst>
                <a:outerShdw blurRad="38100" dist="38100" dir="2700000" algn="tl">
                  <a:srgbClr val="000000"/>
                </a:outerShdw>
              </a:effectLst>
              <a:latin typeface="Wingdings"/>
              <a:ea typeface="Wingdings"/>
              <a:cs typeface="Wingding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0"/>
            <a:ext cx="8229600" cy="1143000"/>
          </a:xfrm>
        </p:spPr>
        <p:txBody>
          <a:bodyPr/>
          <a:lstStyle/>
          <a:p>
            <a:pPr eaLnBrk="1" hangingPunct="1"/>
            <a:r>
              <a:rPr lang="en-US">
                <a:ea typeface="ＭＳ Ｐゴシック" charset="-128"/>
                <a:cs typeface="ＭＳ Ｐゴシック" charset="-128"/>
              </a:rPr>
              <a:t>Changes in Supply</a:t>
            </a:r>
          </a:p>
        </p:txBody>
      </p:sp>
      <p:sp>
        <p:nvSpPr>
          <p:cNvPr id="55299" name="Content Placeholder 2"/>
          <p:cNvSpPr>
            <a:spLocks noGrp="1"/>
          </p:cNvSpPr>
          <p:nvPr>
            <p:ph sz="quarter" idx="1"/>
          </p:nvPr>
        </p:nvSpPr>
        <p:spPr>
          <a:xfrm>
            <a:off x="457200" y="1219200"/>
            <a:ext cx="8229600" cy="4906963"/>
          </a:xfrm>
        </p:spPr>
        <p:txBody>
          <a:bodyPr/>
          <a:lstStyle/>
          <a:p>
            <a:pPr eaLnBrk="1" hangingPunct="1">
              <a:lnSpc>
                <a:spcPct val="90000"/>
              </a:lnSpc>
              <a:buFont typeface="Arial" charset="0"/>
              <a:buChar char="•"/>
            </a:pPr>
            <a:r>
              <a:rPr lang="en-GB">
                <a:ea typeface="ＭＳ Ｐゴシック" charset="-128"/>
                <a:cs typeface="ＭＳ Ｐゴシック" charset="-128"/>
              </a:rPr>
              <a:t>Supply Curves can also shift in response to the following factors:</a:t>
            </a:r>
          </a:p>
          <a:p>
            <a:pPr lvl="1" eaLnBrk="1" hangingPunct="1">
              <a:lnSpc>
                <a:spcPct val="90000"/>
              </a:lnSpc>
              <a:buFont typeface="Arial" charset="0"/>
              <a:buChar char="–"/>
            </a:pPr>
            <a:r>
              <a:rPr lang="en-GB" b="1"/>
              <a:t>S</a:t>
            </a:r>
            <a:r>
              <a:rPr lang="en-GB"/>
              <a:t>ubsidies and taxes: government subsides encourage production, while taxes discourage production</a:t>
            </a:r>
          </a:p>
          <a:p>
            <a:pPr lvl="1" eaLnBrk="1" hangingPunct="1">
              <a:lnSpc>
                <a:spcPct val="90000"/>
              </a:lnSpc>
              <a:buFont typeface="Arial" charset="0"/>
              <a:buChar char="–"/>
            </a:pPr>
            <a:r>
              <a:rPr lang="en-GB" b="1"/>
              <a:t>T</a:t>
            </a:r>
            <a:r>
              <a:rPr lang="en-GB"/>
              <a:t>echnology: improvements in production increase ability of firms to supply</a:t>
            </a:r>
          </a:p>
          <a:p>
            <a:pPr lvl="1" eaLnBrk="1" hangingPunct="1">
              <a:lnSpc>
                <a:spcPct val="90000"/>
              </a:lnSpc>
              <a:buFont typeface="Arial" charset="0"/>
              <a:buChar char="–"/>
            </a:pPr>
            <a:r>
              <a:rPr lang="en-GB" b="1"/>
              <a:t>O</a:t>
            </a:r>
            <a:r>
              <a:rPr lang="en-GB"/>
              <a:t>ther goods: businesses consider the price of goods they could be producing</a:t>
            </a:r>
          </a:p>
          <a:p>
            <a:pPr lvl="1" eaLnBrk="1" hangingPunct="1">
              <a:lnSpc>
                <a:spcPct val="90000"/>
              </a:lnSpc>
              <a:buFont typeface="Arial" charset="0"/>
              <a:buChar char="–"/>
            </a:pPr>
            <a:r>
              <a:rPr lang="en-GB" b="1"/>
              <a:t>N</a:t>
            </a:r>
            <a:r>
              <a:rPr lang="en-GB"/>
              <a:t>umber of sellers: how many firms are in the market</a:t>
            </a:r>
          </a:p>
          <a:p>
            <a:pPr lvl="1" eaLnBrk="1" hangingPunct="1">
              <a:lnSpc>
                <a:spcPct val="90000"/>
              </a:lnSpc>
              <a:buFont typeface="Arial" charset="0"/>
              <a:buChar char="–"/>
            </a:pPr>
            <a:r>
              <a:rPr lang="en-GB" b="1"/>
              <a:t>E</a:t>
            </a:r>
            <a:r>
              <a:rPr lang="en-GB"/>
              <a:t>xpectations: businesses consider future prices and economic conditions</a:t>
            </a:r>
          </a:p>
          <a:p>
            <a:pPr lvl="1" eaLnBrk="1" hangingPunct="1">
              <a:lnSpc>
                <a:spcPct val="90000"/>
              </a:lnSpc>
              <a:buFont typeface="Arial" charset="0"/>
              <a:buChar char="–"/>
            </a:pPr>
            <a:r>
              <a:rPr lang="en-GB" b="1"/>
              <a:t>R</a:t>
            </a:r>
            <a:r>
              <a:rPr lang="en-GB"/>
              <a:t>esource costs: cost to purchase factors of production will influence business decisions</a:t>
            </a:r>
          </a:p>
          <a:p>
            <a:pPr eaLnBrk="1" hangingPunct="1">
              <a:lnSpc>
                <a:spcPct val="90000"/>
              </a:lnSpc>
              <a:buFont typeface="Arial" charset="0"/>
              <a:buChar char="•"/>
            </a:pPr>
            <a:r>
              <a:rPr lang="en-GB" b="1">
                <a:ea typeface="ＭＳ Ｐゴシック" charset="-128"/>
                <a:cs typeface="ＭＳ Ｐゴシック" charset="-128"/>
              </a:rPr>
              <a:t>STONER</a:t>
            </a:r>
            <a:r>
              <a:rPr lang="en-GB">
                <a:ea typeface="ＭＳ Ｐゴシック" charset="-128"/>
                <a:cs typeface="ＭＳ Ｐゴシック" charset="-128"/>
              </a:rPr>
              <a:t>: factors that shift the supply curve</a:t>
            </a:r>
          </a:p>
          <a:p>
            <a:pPr eaLnBrk="1" hangingPunct="1">
              <a:lnSpc>
                <a:spcPct val="90000"/>
              </a:lnSpc>
              <a:buFont typeface="Arial" charset="0"/>
              <a:buChar char="•"/>
            </a:pPr>
            <a:endParaRPr lang="en-GB">
              <a:ea typeface="ＭＳ Ｐゴシック" charset="-128"/>
              <a:cs typeface="ＭＳ Ｐゴシック" charset="-128"/>
            </a:endParaRPr>
          </a:p>
          <a:p>
            <a:pPr eaLnBrk="1" hangingPunct="1">
              <a:lnSpc>
                <a:spcPct val="90000"/>
              </a:lnSpc>
              <a:buFont typeface="Arial" charset="0"/>
              <a:buChar char="•"/>
            </a:pPr>
            <a:endParaRPr lang="en-US">
              <a:ea typeface="ＭＳ Ｐゴシック" charset="-128"/>
              <a:cs typeface="ＭＳ Ｐゴシック" charset="-128"/>
            </a:endParaRPr>
          </a:p>
        </p:txBody>
      </p:sp>
      <p:sp>
        <p:nvSpPr>
          <p:cNvPr id="55300" name="TextBox 3"/>
          <p:cNvSpPr txBox="1">
            <a:spLocks noChangeArrowheads="1"/>
          </p:cNvSpPr>
          <p:nvPr/>
        </p:nvSpPr>
        <p:spPr bwMode="auto">
          <a:xfrm>
            <a:off x="381000" y="6172200"/>
            <a:ext cx="8305800" cy="369888"/>
          </a:xfrm>
          <a:prstGeom prst="rect">
            <a:avLst/>
          </a:prstGeom>
          <a:solidFill>
            <a:srgbClr val="CCFFCC"/>
          </a:solidFill>
          <a:ln w="9525">
            <a:noFill/>
            <a:miter lim="800000"/>
            <a:headEnd/>
            <a:tailEnd/>
          </a:ln>
        </p:spPr>
        <p:txBody>
          <a:bodyPr>
            <a:prstTxWarp prst="textNoShape">
              <a:avLst/>
            </a:prstTxWarp>
            <a:spAutoFit/>
          </a:bodyPr>
          <a:lstStyle/>
          <a:p>
            <a:r>
              <a:rPr lang="en-US"/>
              <a:t>Taxes, technology and </a:t>
            </a:r>
            <a:r>
              <a:rPr lang="en-US" u="sng"/>
              <a:t>t</a:t>
            </a:r>
            <a:r>
              <a:rPr lang="en-US"/>
              <a:t>he cost of your resources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ea typeface="ＭＳ Ｐゴシック" charset="-128"/>
                <a:cs typeface="ＭＳ Ｐゴシック" charset="-128"/>
              </a:rPr>
              <a:t>Changes in Supply</a:t>
            </a:r>
          </a:p>
        </p:txBody>
      </p:sp>
      <p:sp>
        <p:nvSpPr>
          <p:cNvPr id="56323"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5" name="Chart 4"/>
          <p:cNvGraphicFramePr/>
          <p:nvPr/>
        </p:nvGraphicFramePr>
        <p:xfrm>
          <a:off x="304800" y="1524000"/>
          <a:ext cx="84582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 y="1524000"/>
          <a:ext cx="8458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6326" name="Text Box 23"/>
          <p:cNvSpPr txBox="1">
            <a:spLocks noChangeArrowheads="1"/>
          </p:cNvSpPr>
          <p:nvPr/>
        </p:nvSpPr>
        <p:spPr bwMode="auto">
          <a:xfrm>
            <a:off x="6858000" y="1524000"/>
            <a:ext cx="1905000" cy="708025"/>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Several factors will change the demand for the good (shift the entire demand curve)</a:t>
            </a:r>
            <a:endParaRPr lang="en-GB" sz="1000">
              <a:latin typeface="Verdana" charset="0"/>
              <a:ea typeface="Times New Roman" charset="0"/>
              <a:cs typeface="Times New Roman" charset="0"/>
            </a:endParaRPr>
          </a:p>
        </p:txBody>
      </p:sp>
      <p:sp>
        <p:nvSpPr>
          <p:cNvPr id="9" name="Text Box 23"/>
          <p:cNvSpPr txBox="1">
            <a:spLocks noChangeArrowheads="1"/>
          </p:cNvSpPr>
          <p:nvPr/>
        </p:nvSpPr>
        <p:spPr bwMode="auto">
          <a:xfrm>
            <a:off x="6858000" y="2362200"/>
            <a:ext cx="1905000" cy="862013"/>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US" sz="1000">
                <a:latin typeface="Verdana" charset="0"/>
                <a:ea typeface="Times New Roman" charset="0"/>
                <a:cs typeface="Times New Roman" charset="0"/>
              </a:rPr>
              <a:t>As an example, suppose that there is an improvement in the technology used to produce widgets.</a:t>
            </a:r>
            <a:endParaRPr lang="en-GB" sz="1000">
              <a:latin typeface="Verdana" charset="0"/>
              <a:ea typeface="Times New Roman" charset="0"/>
              <a:cs typeface="Times New Roman" charset="0"/>
            </a:endParaRPr>
          </a:p>
        </p:txBody>
      </p:sp>
      <p:sp>
        <p:nvSpPr>
          <p:cNvPr id="11" name="Right Arrow 10"/>
          <p:cNvSpPr/>
          <p:nvPr/>
        </p:nvSpPr>
        <p:spPr>
          <a:xfrm rot="1514686">
            <a:off x="5056188" y="2982913"/>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ight Arrow 12"/>
          <p:cNvSpPr/>
          <p:nvPr/>
        </p:nvSpPr>
        <p:spPr>
          <a:xfrm rot="1514686">
            <a:off x="3227388" y="4430713"/>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ea typeface="ＭＳ Ｐゴシック" charset="-128"/>
                <a:cs typeface="ＭＳ Ｐゴシック" charset="-128"/>
              </a:rPr>
              <a:t>Changes in Supply</a:t>
            </a:r>
          </a:p>
        </p:txBody>
      </p:sp>
      <p:sp>
        <p:nvSpPr>
          <p:cNvPr id="57347"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304800" y="1524000"/>
          <a:ext cx="84582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 y="1524000"/>
          <a:ext cx="8458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7350" name="Text Box 23"/>
          <p:cNvSpPr txBox="1">
            <a:spLocks noChangeArrowheads="1"/>
          </p:cNvSpPr>
          <p:nvPr/>
        </p:nvSpPr>
        <p:spPr bwMode="auto">
          <a:xfrm>
            <a:off x="6858000" y="15240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Supply can also decrease due to factors other than a change in price.</a:t>
            </a:r>
          </a:p>
        </p:txBody>
      </p:sp>
      <p:sp>
        <p:nvSpPr>
          <p:cNvPr id="6" name="Text Box 23"/>
          <p:cNvSpPr txBox="1">
            <a:spLocks noChangeArrowheads="1"/>
          </p:cNvSpPr>
          <p:nvPr/>
        </p:nvSpPr>
        <p:spPr bwMode="auto">
          <a:xfrm>
            <a:off x="6858000" y="2286000"/>
            <a:ext cx="1905000" cy="862013"/>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As an example, suppose that a large number of Widget producers go out of business, decreasing the number of suppliers.</a:t>
            </a:r>
          </a:p>
        </p:txBody>
      </p:sp>
      <p:sp>
        <p:nvSpPr>
          <p:cNvPr id="8" name="Right Arrow 7"/>
          <p:cNvSpPr/>
          <p:nvPr/>
        </p:nvSpPr>
        <p:spPr>
          <a:xfrm rot="12660172">
            <a:off x="4598988" y="30734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ight Arrow 8"/>
          <p:cNvSpPr/>
          <p:nvPr/>
        </p:nvSpPr>
        <p:spPr>
          <a:xfrm rot="12295285">
            <a:off x="2693988" y="4352925"/>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ea typeface="ＭＳ Ｐゴシック" charset="-128"/>
                <a:cs typeface="ＭＳ Ｐゴシック" charset="-128"/>
              </a:rPr>
              <a:t>Changes in Supply</a:t>
            </a:r>
            <a:endParaRPr lang="en-US">
              <a:ea typeface="ＭＳ Ｐゴシック" charset="-128"/>
              <a:cs typeface="ＭＳ Ｐゴシック" charset="-128"/>
            </a:endParaRPr>
          </a:p>
        </p:txBody>
      </p:sp>
      <p:sp>
        <p:nvSpPr>
          <p:cNvPr id="58371" name="Rectangle 3"/>
          <p:cNvSpPr>
            <a:spLocks noGrp="1" noChangeArrowheads="1"/>
          </p:cNvSpPr>
          <p:nvPr>
            <p:ph sz="quarter" idx="1"/>
          </p:nvPr>
        </p:nvSpPr>
        <p:spPr/>
        <p:txBody>
          <a:bodyPr/>
          <a:lstStyle/>
          <a:p>
            <a:pPr eaLnBrk="1" hangingPunct="1">
              <a:buFont typeface="Wingdings" charset="2"/>
              <a:buNone/>
            </a:pPr>
            <a:r>
              <a:rPr lang="en-GB">
                <a:ea typeface="ＭＳ Ｐゴシック" charset="-128"/>
                <a:cs typeface="ＭＳ Ｐゴシック" charset="-128"/>
              </a:rPr>
              <a:t>Changes in any of the factors </a:t>
            </a:r>
            <a:r>
              <a:rPr lang="en-GB" b="1">
                <a:solidFill>
                  <a:srgbClr val="003366"/>
                </a:solidFill>
                <a:ea typeface="ＭＳ Ｐゴシック" charset="-128"/>
                <a:cs typeface="ＭＳ Ｐゴシック" charset="-128"/>
              </a:rPr>
              <a:t>other than price</a:t>
            </a:r>
            <a:r>
              <a:rPr lang="en-GB">
                <a:ea typeface="ＭＳ Ｐゴシック" charset="-128"/>
                <a:cs typeface="ＭＳ Ｐゴシック" charset="-128"/>
              </a:rPr>
              <a:t> causes the supply curve to shift either:</a:t>
            </a:r>
          </a:p>
          <a:p>
            <a:pPr eaLnBrk="1" hangingPunct="1">
              <a:buFont typeface="Wingdings" charset="2"/>
              <a:buNone/>
            </a:pPr>
            <a:endParaRPr lang="en-GB">
              <a:ea typeface="ＭＳ Ｐゴシック" charset="-128"/>
              <a:cs typeface="ＭＳ Ｐゴシック" charset="-128"/>
            </a:endParaRPr>
          </a:p>
          <a:p>
            <a:pPr eaLnBrk="1" hangingPunct="1"/>
            <a:r>
              <a:rPr lang="en-GB">
                <a:ea typeface="ＭＳ Ｐゴシック" charset="-128"/>
                <a:cs typeface="ＭＳ Ｐゴシック" charset="-128"/>
              </a:rPr>
              <a:t>Decrease in Supply shifts to the </a:t>
            </a:r>
            <a:r>
              <a:rPr lang="en-GB">
                <a:solidFill>
                  <a:srgbClr val="003366"/>
                </a:solidFill>
                <a:ea typeface="ＭＳ Ｐゴシック" charset="-128"/>
                <a:cs typeface="ＭＳ Ｐゴシック" charset="-128"/>
              </a:rPr>
              <a:t>Left</a:t>
            </a:r>
            <a:r>
              <a:rPr lang="en-GB">
                <a:ea typeface="ＭＳ Ｐゴシック" charset="-128"/>
                <a:cs typeface="ＭＳ Ｐゴシック" charset="-128"/>
              </a:rPr>
              <a:t> (Less supplied at each price) </a:t>
            </a:r>
          </a:p>
          <a:p>
            <a:pPr eaLnBrk="1" hangingPunct="1">
              <a:buFont typeface="Arial" charset="0"/>
              <a:buNone/>
            </a:pPr>
            <a:r>
              <a:rPr lang="en-GB">
                <a:ea typeface="ＭＳ Ｐゴシック" charset="-128"/>
                <a:cs typeface="ＭＳ Ｐゴシック" charset="-128"/>
              </a:rPr>
              <a:t>				OR</a:t>
            </a:r>
          </a:p>
          <a:p>
            <a:pPr eaLnBrk="1" hangingPunct="1"/>
            <a:r>
              <a:rPr lang="en-GB">
                <a:ea typeface="ＭＳ Ｐゴシック" charset="-128"/>
                <a:cs typeface="ＭＳ Ｐゴシック" charset="-128"/>
              </a:rPr>
              <a:t>Increase in Supply shifts to the </a:t>
            </a:r>
            <a:r>
              <a:rPr lang="en-GB">
                <a:solidFill>
                  <a:srgbClr val="003366"/>
                </a:solidFill>
                <a:ea typeface="ＭＳ Ｐゴシック" charset="-128"/>
                <a:cs typeface="ＭＳ Ｐゴシック" charset="-128"/>
              </a:rPr>
              <a:t>Right</a:t>
            </a:r>
            <a:r>
              <a:rPr lang="en-GB">
                <a:ea typeface="ＭＳ Ｐゴシック" charset="-128"/>
                <a:cs typeface="ＭＳ Ｐゴシック" charset="-128"/>
              </a:rPr>
              <a:t> (More supplied at each price)</a:t>
            </a: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457200" y="1506538"/>
            <a:ext cx="8229600" cy="1470025"/>
          </a:xfrm>
        </p:spPr>
        <p:txBody>
          <a:bodyPr/>
          <a:lstStyle/>
          <a:p>
            <a:pPr eaLnBrk="1" hangingPunct="1"/>
            <a:r>
              <a:rPr>
                <a:ea typeface="ＭＳ Ｐゴシック" charset="-128"/>
                <a:cs typeface="ＭＳ Ｐゴシック" charset="-128"/>
              </a:rPr>
              <a:t>Supply Practice Answers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8671" name="Group 239"/>
          <p:cNvGraphicFramePr>
            <a:graphicFrameLocks noGrp="1"/>
          </p:cNvGraphicFramePr>
          <p:nvPr>
            <p:ph type="tbl" idx="1"/>
          </p:nvPr>
        </p:nvGraphicFramePr>
        <p:xfrm>
          <a:off x="304800" y="533400"/>
          <a:ext cx="8458200" cy="5943601"/>
        </p:xfrm>
        <a:graphic>
          <a:graphicData uri="http://schemas.openxmlformats.org/drawingml/2006/table">
            <a:tbl>
              <a:tblPr/>
              <a:tblGrid>
                <a:gridCol w="2114550"/>
                <a:gridCol w="2114550"/>
                <a:gridCol w="2114550"/>
                <a:gridCol w="2114550"/>
              </a:tblGrid>
              <a:tr h="660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Cost to Produce</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Amount of Supply</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Supply Curve Shifts</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658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Cost of Resources Falls</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Cost of Resources Rises</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Productivity Decreases</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Productivity Increases</a:t>
                      </a:r>
                      <a:endParaRPr kumimoji="0" lang="en-US" sz="1000" b="0" i="0" u="none" strike="noStrike" cap="none" normalizeH="0" baseline="0">
                        <a:ln>
                          <a:noFill/>
                        </a:ln>
                        <a:solidFill>
                          <a:schemeClr val="tx1"/>
                        </a:solidFill>
                        <a:effectLst/>
                        <a:latin typeface="Arial" pitchFamily="-107" charset="0"/>
                        <a:ea typeface="Times New Roman" pitchFamily="-107" charset="0"/>
                        <a:cs typeface="Times New Roman"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New Technology</a:t>
                      </a:r>
                      <a:endParaRPr kumimoji="0" lang="en-US" sz="1000" b="0" i="0" u="none" strike="noStrike" cap="none" normalizeH="0" baseline="0">
                        <a:ln>
                          <a:noFill/>
                        </a:ln>
                        <a:solidFill>
                          <a:schemeClr val="tx1"/>
                        </a:solidFill>
                        <a:effectLst/>
                        <a:latin typeface="Arial" pitchFamily="-107" charset="0"/>
                        <a:ea typeface="Times New Roman" pitchFamily="-107" charset="0"/>
                        <a:cs typeface="Times New Roman"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Higher Taxes</a:t>
                      </a:r>
                      <a:endParaRPr kumimoji="0" lang="en-US" sz="1000" b="0" i="0" u="none" strike="noStrike" cap="none" normalizeH="0" baseline="0">
                        <a:ln>
                          <a:noFill/>
                        </a:ln>
                        <a:solidFill>
                          <a:schemeClr val="tx1"/>
                        </a:solidFill>
                        <a:effectLst/>
                        <a:latin typeface="Arial" pitchFamily="-107" charset="0"/>
                        <a:ea typeface="Times New Roman" pitchFamily="-107" charset="0"/>
                        <a:cs typeface="Times New Roman"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Lower Taxes</a:t>
                      </a:r>
                      <a:endParaRPr kumimoji="0" lang="en-US" sz="1000" b="0" i="0" u="none" strike="noStrike" cap="none" normalizeH="0" baseline="0">
                        <a:ln>
                          <a:noFill/>
                        </a:ln>
                        <a:solidFill>
                          <a:schemeClr val="tx1"/>
                        </a:solidFill>
                        <a:effectLst/>
                        <a:latin typeface="Arial" pitchFamily="-107" charset="0"/>
                        <a:ea typeface="Times New Roman" pitchFamily="-107" charset="0"/>
                        <a:cs typeface="Times New Roman"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107" charset="0"/>
                          <a:ea typeface="Times New Roman" pitchFamily="-107" charset="0"/>
                          <a:cs typeface="Times New Roman" pitchFamily="-107" charset="0"/>
                        </a:rPr>
                        <a:t>Government Pays Subsidy</a:t>
                      </a:r>
                      <a:endParaRPr kumimoji="0" lang="en-US" sz="1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107"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673" name="AutoShape 241"/>
          <p:cNvSpPr>
            <a:spLocks noChangeArrowheads="1"/>
          </p:cNvSpPr>
          <p:nvPr/>
        </p:nvSpPr>
        <p:spPr bwMode="auto">
          <a:xfrm>
            <a:off x="3276600" y="19812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4" name="AutoShape 242"/>
          <p:cNvSpPr>
            <a:spLocks noChangeArrowheads="1"/>
          </p:cNvSpPr>
          <p:nvPr/>
        </p:nvSpPr>
        <p:spPr bwMode="auto">
          <a:xfrm>
            <a:off x="3276600" y="26670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5" name="AutoShape 243"/>
          <p:cNvSpPr>
            <a:spLocks noChangeArrowheads="1"/>
          </p:cNvSpPr>
          <p:nvPr/>
        </p:nvSpPr>
        <p:spPr bwMode="auto">
          <a:xfrm>
            <a:off x="3276600" y="46482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6" name="AutoShape 244"/>
          <p:cNvSpPr>
            <a:spLocks noChangeArrowheads="1"/>
          </p:cNvSpPr>
          <p:nvPr/>
        </p:nvSpPr>
        <p:spPr bwMode="auto">
          <a:xfrm>
            <a:off x="5257800" y="32766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7" name="AutoShape 245"/>
          <p:cNvSpPr>
            <a:spLocks noChangeArrowheads="1"/>
          </p:cNvSpPr>
          <p:nvPr/>
        </p:nvSpPr>
        <p:spPr bwMode="auto">
          <a:xfrm>
            <a:off x="5257800" y="39624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8" name="AutoShape 246"/>
          <p:cNvSpPr>
            <a:spLocks noChangeArrowheads="1"/>
          </p:cNvSpPr>
          <p:nvPr/>
        </p:nvSpPr>
        <p:spPr bwMode="auto">
          <a:xfrm>
            <a:off x="5257800" y="52578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79" name="AutoShape 247"/>
          <p:cNvSpPr>
            <a:spLocks noChangeArrowheads="1"/>
          </p:cNvSpPr>
          <p:nvPr/>
        </p:nvSpPr>
        <p:spPr bwMode="auto">
          <a:xfrm>
            <a:off x="5257800" y="58674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0" name="AutoShape 248"/>
          <p:cNvSpPr>
            <a:spLocks noChangeArrowheads="1"/>
          </p:cNvSpPr>
          <p:nvPr/>
        </p:nvSpPr>
        <p:spPr bwMode="auto">
          <a:xfrm>
            <a:off x="3276600" y="32766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2" name="AutoShape 250"/>
          <p:cNvSpPr>
            <a:spLocks noChangeArrowheads="1"/>
          </p:cNvSpPr>
          <p:nvPr/>
        </p:nvSpPr>
        <p:spPr bwMode="auto">
          <a:xfrm>
            <a:off x="5257800" y="19050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3" name="AutoShape 251"/>
          <p:cNvSpPr>
            <a:spLocks noChangeArrowheads="1"/>
          </p:cNvSpPr>
          <p:nvPr/>
        </p:nvSpPr>
        <p:spPr bwMode="auto">
          <a:xfrm>
            <a:off x="5257800" y="25908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4" name="AutoShape 252"/>
          <p:cNvSpPr>
            <a:spLocks noChangeArrowheads="1"/>
          </p:cNvSpPr>
          <p:nvPr/>
        </p:nvSpPr>
        <p:spPr bwMode="auto">
          <a:xfrm>
            <a:off x="5257800" y="45720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5" name="AutoShape 253"/>
          <p:cNvSpPr>
            <a:spLocks noChangeArrowheads="1"/>
          </p:cNvSpPr>
          <p:nvPr/>
        </p:nvSpPr>
        <p:spPr bwMode="auto">
          <a:xfrm>
            <a:off x="3276600" y="52578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6" name="AutoShape 254"/>
          <p:cNvSpPr>
            <a:spLocks noChangeArrowheads="1"/>
          </p:cNvSpPr>
          <p:nvPr/>
        </p:nvSpPr>
        <p:spPr bwMode="auto">
          <a:xfrm>
            <a:off x="3276600" y="58674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87" name="AutoShape 255"/>
          <p:cNvSpPr>
            <a:spLocks noChangeArrowheads="1"/>
          </p:cNvSpPr>
          <p:nvPr/>
        </p:nvSpPr>
        <p:spPr bwMode="auto">
          <a:xfrm>
            <a:off x="7391400" y="3352800"/>
            <a:ext cx="762000" cy="381000"/>
          </a:xfrm>
          <a:prstGeom prst="rightArrow">
            <a:avLst>
              <a:gd name="adj1" fmla="val 50000"/>
              <a:gd name="adj2" fmla="val 50000"/>
            </a:avLst>
          </a:prstGeom>
          <a:solidFill>
            <a:schemeClr val="folHlink"/>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88" name="AutoShape 256"/>
          <p:cNvSpPr>
            <a:spLocks noChangeArrowheads="1"/>
          </p:cNvSpPr>
          <p:nvPr/>
        </p:nvSpPr>
        <p:spPr bwMode="auto">
          <a:xfrm>
            <a:off x="7391400" y="5257800"/>
            <a:ext cx="762000" cy="381000"/>
          </a:xfrm>
          <a:prstGeom prst="rightArrow">
            <a:avLst>
              <a:gd name="adj1" fmla="val 50000"/>
              <a:gd name="adj2" fmla="val 50000"/>
            </a:avLst>
          </a:prstGeom>
          <a:solidFill>
            <a:schemeClr val="folHlink"/>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89" name="AutoShape 257"/>
          <p:cNvSpPr>
            <a:spLocks noChangeArrowheads="1"/>
          </p:cNvSpPr>
          <p:nvPr/>
        </p:nvSpPr>
        <p:spPr bwMode="auto">
          <a:xfrm>
            <a:off x="7391400" y="5943600"/>
            <a:ext cx="762000" cy="381000"/>
          </a:xfrm>
          <a:prstGeom prst="rightArrow">
            <a:avLst>
              <a:gd name="adj1" fmla="val 50000"/>
              <a:gd name="adj2" fmla="val 50000"/>
            </a:avLst>
          </a:prstGeom>
          <a:solidFill>
            <a:schemeClr val="folHlink"/>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90" name="AutoShape 258"/>
          <p:cNvSpPr>
            <a:spLocks noChangeArrowheads="1"/>
          </p:cNvSpPr>
          <p:nvPr/>
        </p:nvSpPr>
        <p:spPr bwMode="auto">
          <a:xfrm>
            <a:off x="3276600" y="39624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91" name="AutoShape 259"/>
          <p:cNvSpPr>
            <a:spLocks noChangeArrowheads="1"/>
          </p:cNvSpPr>
          <p:nvPr/>
        </p:nvSpPr>
        <p:spPr bwMode="auto">
          <a:xfrm>
            <a:off x="7391400" y="3962400"/>
            <a:ext cx="762000" cy="381000"/>
          </a:xfrm>
          <a:prstGeom prst="rightArrow">
            <a:avLst>
              <a:gd name="adj1" fmla="val 50000"/>
              <a:gd name="adj2" fmla="val 50000"/>
            </a:avLst>
          </a:prstGeom>
          <a:solidFill>
            <a:schemeClr val="folHlink"/>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92" name="AutoShape 260"/>
          <p:cNvSpPr>
            <a:spLocks noChangeArrowheads="1"/>
          </p:cNvSpPr>
          <p:nvPr/>
        </p:nvSpPr>
        <p:spPr bwMode="auto">
          <a:xfrm>
            <a:off x="7239000" y="1981200"/>
            <a:ext cx="762000" cy="381000"/>
          </a:xfrm>
          <a:prstGeom prst="leftArrow">
            <a:avLst>
              <a:gd name="adj1" fmla="val 50000"/>
              <a:gd name="adj2" fmla="val 50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93" name="AutoShape 261"/>
          <p:cNvSpPr>
            <a:spLocks noChangeArrowheads="1"/>
          </p:cNvSpPr>
          <p:nvPr/>
        </p:nvSpPr>
        <p:spPr bwMode="auto">
          <a:xfrm>
            <a:off x="7239000" y="2590800"/>
            <a:ext cx="762000" cy="381000"/>
          </a:xfrm>
          <a:prstGeom prst="leftArrow">
            <a:avLst>
              <a:gd name="adj1" fmla="val 50000"/>
              <a:gd name="adj2" fmla="val 50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94" name="AutoShape 262"/>
          <p:cNvSpPr>
            <a:spLocks noChangeArrowheads="1"/>
          </p:cNvSpPr>
          <p:nvPr/>
        </p:nvSpPr>
        <p:spPr bwMode="auto">
          <a:xfrm>
            <a:off x="7315200" y="4572000"/>
            <a:ext cx="762000" cy="381000"/>
          </a:xfrm>
          <a:prstGeom prst="leftArrow">
            <a:avLst>
              <a:gd name="adj1" fmla="val 50000"/>
              <a:gd name="adj2" fmla="val 50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8696" name="AutoShape 264"/>
          <p:cNvSpPr>
            <a:spLocks noChangeArrowheads="1"/>
          </p:cNvSpPr>
          <p:nvPr/>
        </p:nvSpPr>
        <p:spPr bwMode="auto">
          <a:xfrm>
            <a:off x="3124200" y="1295400"/>
            <a:ext cx="381000" cy="457200"/>
          </a:xfrm>
          <a:prstGeom prst="downArrow">
            <a:avLst>
              <a:gd name="adj1" fmla="val 50000"/>
              <a:gd name="adj2" fmla="val 30000"/>
            </a:avLst>
          </a:prstGeom>
          <a:solidFill>
            <a:srgbClr val="FF00FF"/>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97" name="AutoShape 265"/>
          <p:cNvSpPr>
            <a:spLocks noChangeArrowheads="1"/>
          </p:cNvSpPr>
          <p:nvPr/>
        </p:nvSpPr>
        <p:spPr bwMode="auto">
          <a:xfrm>
            <a:off x="5257800" y="1295400"/>
            <a:ext cx="381000" cy="381000"/>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18698" name="AutoShape 266"/>
          <p:cNvSpPr>
            <a:spLocks noChangeArrowheads="1"/>
          </p:cNvSpPr>
          <p:nvPr/>
        </p:nvSpPr>
        <p:spPr bwMode="auto">
          <a:xfrm>
            <a:off x="7315200" y="1295400"/>
            <a:ext cx="762000" cy="381000"/>
          </a:xfrm>
          <a:prstGeom prst="rightArrow">
            <a:avLst>
              <a:gd name="adj1" fmla="val 50000"/>
              <a:gd name="adj2" fmla="val 50000"/>
            </a:avLst>
          </a:prstGeom>
          <a:solidFill>
            <a:schemeClr val="folHlink"/>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96"/>
                                        </p:tgtEl>
                                        <p:attrNameLst>
                                          <p:attrName>style.visibility</p:attrName>
                                        </p:attrNameLst>
                                      </p:cBhvr>
                                      <p:to>
                                        <p:strVal val="visible"/>
                                      </p:to>
                                    </p:set>
                                    <p:anim calcmode="lin" valueType="num">
                                      <p:cBhvr additive="base">
                                        <p:cTn id="7" dur="500" fill="hold"/>
                                        <p:tgtEl>
                                          <p:spTgt spid="18696"/>
                                        </p:tgtEl>
                                        <p:attrNameLst>
                                          <p:attrName>ppt_x</p:attrName>
                                        </p:attrNameLst>
                                      </p:cBhvr>
                                      <p:tavLst>
                                        <p:tav tm="0">
                                          <p:val>
                                            <p:strVal val="#ppt_x"/>
                                          </p:val>
                                        </p:tav>
                                        <p:tav tm="100000">
                                          <p:val>
                                            <p:strVal val="#ppt_x"/>
                                          </p:val>
                                        </p:tav>
                                      </p:tavLst>
                                    </p:anim>
                                    <p:anim calcmode="lin" valueType="num">
                                      <p:cBhvr additive="base">
                                        <p:cTn id="8" dur="500" fill="hold"/>
                                        <p:tgtEl>
                                          <p:spTgt spid="186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97"/>
                                        </p:tgtEl>
                                        <p:attrNameLst>
                                          <p:attrName>style.visibility</p:attrName>
                                        </p:attrNameLst>
                                      </p:cBhvr>
                                      <p:to>
                                        <p:strVal val="visible"/>
                                      </p:to>
                                    </p:set>
                                    <p:anim calcmode="lin" valueType="num">
                                      <p:cBhvr additive="base">
                                        <p:cTn id="13" dur="500" fill="hold"/>
                                        <p:tgtEl>
                                          <p:spTgt spid="18697"/>
                                        </p:tgtEl>
                                        <p:attrNameLst>
                                          <p:attrName>ppt_x</p:attrName>
                                        </p:attrNameLst>
                                      </p:cBhvr>
                                      <p:tavLst>
                                        <p:tav tm="0">
                                          <p:val>
                                            <p:strVal val="#ppt_x"/>
                                          </p:val>
                                        </p:tav>
                                        <p:tav tm="100000">
                                          <p:val>
                                            <p:strVal val="#ppt_x"/>
                                          </p:val>
                                        </p:tav>
                                      </p:tavLst>
                                    </p:anim>
                                    <p:anim calcmode="lin" valueType="num">
                                      <p:cBhvr additive="base">
                                        <p:cTn id="14" dur="500" fill="hold"/>
                                        <p:tgtEl>
                                          <p:spTgt spid="186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98"/>
                                        </p:tgtEl>
                                        <p:attrNameLst>
                                          <p:attrName>style.visibility</p:attrName>
                                        </p:attrNameLst>
                                      </p:cBhvr>
                                      <p:to>
                                        <p:strVal val="visible"/>
                                      </p:to>
                                    </p:set>
                                    <p:anim calcmode="lin" valueType="num">
                                      <p:cBhvr additive="base">
                                        <p:cTn id="19" dur="500" fill="hold"/>
                                        <p:tgtEl>
                                          <p:spTgt spid="18698"/>
                                        </p:tgtEl>
                                        <p:attrNameLst>
                                          <p:attrName>ppt_x</p:attrName>
                                        </p:attrNameLst>
                                      </p:cBhvr>
                                      <p:tavLst>
                                        <p:tav tm="0">
                                          <p:val>
                                            <p:strVal val="#ppt_x"/>
                                          </p:val>
                                        </p:tav>
                                        <p:tav tm="100000">
                                          <p:val>
                                            <p:strVal val="#ppt_x"/>
                                          </p:val>
                                        </p:tav>
                                      </p:tavLst>
                                    </p:anim>
                                    <p:anim calcmode="lin" valueType="num">
                                      <p:cBhvr additive="base">
                                        <p:cTn id="20" dur="500" fill="hold"/>
                                        <p:tgtEl>
                                          <p:spTgt spid="1869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73"/>
                                        </p:tgtEl>
                                        <p:attrNameLst>
                                          <p:attrName>style.visibility</p:attrName>
                                        </p:attrNameLst>
                                      </p:cBhvr>
                                      <p:to>
                                        <p:strVal val="visible"/>
                                      </p:to>
                                    </p:set>
                                    <p:anim calcmode="lin" valueType="num">
                                      <p:cBhvr additive="base">
                                        <p:cTn id="25" dur="500" fill="hold"/>
                                        <p:tgtEl>
                                          <p:spTgt spid="18673"/>
                                        </p:tgtEl>
                                        <p:attrNameLst>
                                          <p:attrName>ppt_x</p:attrName>
                                        </p:attrNameLst>
                                      </p:cBhvr>
                                      <p:tavLst>
                                        <p:tav tm="0">
                                          <p:val>
                                            <p:strVal val="#ppt_x"/>
                                          </p:val>
                                        </p:tav>
                                        <p:tav tm="100000">
                                          <p:val>
                                            <p:strVal val="#ppt_x"/>
                                          </p:val>
                                        </p:tav>
                                      </p:tavLst>
                                    </p:anim>
                                    <p:anim calcmode="lin" valueType="num">
                                      <p:cBhvr additive="base">
                                        <p:cTn id="26" dur="500" fill="hold"/>
                                        <p:tgtEl>
                                          <p:spTgt spid="1867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682"/>
                                        </p:tgtEl>
                                        <p:attrNameLst>
                                          <p:attrName>style.visibility</p:attrName>
                                        </p:attrNameLst>
                                      </p:cBhvr>
                                      <p:to>
                                        <p:strVal val="visible"/>
                                      </p:to>
                                    </p:set>
                                    <p:anim calcmode="lin" valueType="num">
                                      <p:cBhvr additive="base">
                                        <p:cTn id="31" dur="500" fill="hold"/>
                                        <p:tgtEl>
                                          <p:spTgt spid="18682"/>
                                        </p:tgtEl>
                                        <p:attrNameLst>
                                          <p:attrName>ppt_x</p:attrName>
                                        </p:attrNameLst>
                                      </p:cBhvr>
                                      <p:tavLst>
                                        <p:tav tm="0">
                                          <p:val>
                                            <p:strVal val="#ppt_x"/>
                                          </p:val>
                                        </p:tav>
                                        <p:tav tm="100000">
                                          <p:val>
                                            <p:strVal val="#ppt_x"/>
                                          </p:val>
                                        </p:tav>
                                      </p:tavLst>
                                    </p:anim>
                                    <p:anim calcmode="lin" valueType="num">
                                      <p:cBhvr additive="base">
                                        <p:cTn id="32" dur="500" fill="hold"/>
                                        <p:tgtEl>
                                          <p:spTgt spid="1868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692"/>
                                        </p:tgtEl>
                                        <p:attrNameLst>
                                          <p:attrName>style.visibility</p:attrName>
                                        </p:attrNameLst>
                                      </p:cBhvr>
                                      <p:to>
                                        <p:strVal val="visible"/>
                                      </p:to>
                                    </p:set>
                                    <p:anim calcmode="lin" valueType="num">
                                      <p:cBhvr additive="base">
                                        <p:cTn id="37" dur="500" fill="hold"/>
                                        <p:tgtEl>
                                          <p:spTgt spid="18692"/>
                                        </p:tgtEl>
                                        <p:attrNameLst>
                                          <p:attrName>ppt_x</p:attrName>
                                        </p:attrNameLst>
                                      </p:cBhvr>
                                      <p:tavLst>
                                        <p:tav tm="0">
                                          <p:val>
                                            <p:strVal val="#ppt_x"/>
                                          </p:val>
                                        </p:tav>
                                        <p:tav tm="100000">
                                          <p:val>
                                            <p:strVal val="#ppt_x"/>
                                          </p:val>
                                        </p:tav>
                                      </p:tavLst>
                                    </p:anim>
                                    <p:anim calcmode="lin" valueType="num">
                                      <p:cBhvr additive="base">
                                        <p:cTn id="38" dur="500" fill="hold"/>
                                        <p:tgtEl>
                                          <p:spTgt spid="1869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674"/>
                                        </p:tgtEl>
                                        <p:attrNameLst>
                                          <p:attrName>style.visibility</p:attrName>
                                        </p:attrNameLst>
                                      </p:cBhvr>
                                      <p:to>
                                        <p:strVal val="visible"/>
                                      </p:to>
                                    </p:set>
                                    <p:anim calcmode="lin" valueType="num">
                                      <p:cBhvr additive="base">
                                        <p:cTn id="43" dur="500" fill="hold"/>
                                        <p:tgtEl>
                                          <p:spTgt spid="18674"/>
                                        </p:tgtEl>
                                        <p:attrNameLst>
                                          <p:attrName>ppt_x</p:attrName>
                                        </p:attrNameLst>
                                      </p:cBhvr>
                                      <p:tavLst>
                                        <p:tav tm="0">
                                          <p:val>
                                            <p:strVal val="#ppt_x"/>
                                          </p:val>
                                        </p:tav>
                                        <p:tav tm="100000">
                                          <p:val>
                                            <p:strVal val="#ppt_x"/>
                                          </p:val>
                                        </p:tav>
                                      </p:tavLst>
                                    </p:anim>
                                    <p:anim calcmode="lin" valueType="num">
                                      <p:cBhvr additive="base">
                                        <p:cTn id="44" dur="500" fill="hold"/>
                                        <p:tgtEl>
                                          <p:spTgt spid="1867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683"/>
                                        </p:tgtEl>
                                        <p:attrNameLst>
                                          <p:attrName>style.visibility</p:attrName>
                                        </p:attrNameLst>
                                      </p:cBhvr>
                                      <p:to>
                                        <p:strVal val="visible"/>
                                      </p:to>
                                    </p:set>
                                    <p:anim calcmode="lin" valueType="num">
                                      <p:cBhvr additive="base">
                                        <p:cTn id="49" dur="500" fill="hold"/>
                                        <p:tgtEl>
                                          <p:spTgt spid="18683"/>
                                        </p:tgtEl>
                                        <p:attrNameLst>
                                          <p:attrName>ppt_x</p:attrName>
                                        </p:attrNameLst>
                                      </p:cBhvr>
                                      <p:tavLst>
                                        <p:tav tm="0">
                                          <p:val>
                                            <p:strVal val="#ppt_x"/>
                                          </p:val>
                                        </p:tav>
                                        <p:tav tm="100000">
                                          <p:val>
                                            <p:strVal val="#ppt_x"/>
                                          </p:val>
                                        </p:tav>
                                      </p:tavLst>
                                    </p:anim>
                                    <p:anim calcmode="lin" valueType="num">
                                      <p:cBhvr additive="base">
                                        <p:cTn id="50" dur="500" fill="hold"/>
                                        <p:tgtEl>
                                          <p:spTgt spid="1868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693"/>
                                        </p:tgtEl>
                                        <p:attrNameLst>
                                          <p:attrName>style.visibility</p:attrName>
                                        </p:attrNameLst>
                                      </p:cBhvr>
                                      <p:to>
                                        <p:strVal val="visible"/>
                                      </p:to>
                                    </p:set>
                                    <p:anim calcmode="lin" valueType="num">
                                      <p:cBhvr additive="base">
                                        <p:cTn id="55" dur="500" fill="hold"/>
                                        <p:tgtEl>
                                          <p:spTgt spid="18693"/>
                                        </p:tgtEl>
                                        <p:attrNameLst>
                                          <p:attrName>ppt_x</p:attrName>
                                        </p:attrNameLst>
                                      </p:cBhvr>
                                      <p:tavLst>
                                        <p:tav tm="0">
                                          <p:val>
                                            <p:strVal val="#ppt_x"/>
                                          </p:val>
                                        </p:tav>
                                        <p:tav tm="100000">
                                          <p:val>
                                            <p:strVal val="#ppt_x"/>
                                          </p:val>
                                        </p:tav>
                                      </p:tavLst>
                                    </p:anim>
                                    <p:anim calcmode="lin" valueType="num">
                                      <p:cBhvr additive="base">
                                        <p:cTn id="56" dur="500" fill="hold"/>
                                        <p:tgtEl>
                                          <p:spTgt spid="1869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680"/>
                                        </p:tgtEl>
                                        <p:attrNameLst>
                                          <p:attrName>style.visibility</p:attrName>
                                        </p:attrNameLst>
                                      </p:cBhvr>
                                      <p:to>
                                        <p:strVal val="visible"/>
                                      </p:to>
                                    </p:set>
                                    <p:anim calcmode="lin" valueType="num">
                                      <p:cBhvr additive="base">
                                        <p:cTn id="61" dur="500" fill="hold"/>
                                        <p:tgtEl>
                                          <p:spTgt spid="18680"/>
                                        </p:tgtEl>
                                        <p:attrNameLst>
                                          <p:attrName>ppt_x</p:attrName>
                                        </p:attrNameLst>
                                      </p:cBhvr>
                                      <p:tavLst>
                                        <p:tav tm="0">
                                          <p:val>
                                            <p:strVal val="#ppt_x"/>
                                          </p:val>
                                        </p:tav>
                                        <p:tav tm="100000">
                                          <p:val>
                                            <p:strVal val="#ppt_x"/>
                                          </p:val>
                                        </p:tav>
                                      </p:tavLst>
                                    </p:anim>
                                    <p:anim calcmode="lin" valueType="num">
                                      <p:cBhvr additive="base">
                                        <p:cTn id="62" dur="500" fill="hold"/>
                                        <p:tgtEl>
                                          <p:spTgt spid="1868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676"/>
                                        </p:tgtEl>
                                        <p:attrNameLst>
                                          <p:attrName>style.visibility</p:attrName>
                                        </p:attrNameLst>
                                      </p:cBhvr>
                                      <p:to>
                                        <p:strVal val="visible"/>
                                      </p:to>
                                    </p:set>
                                    <p:anim calcmode="lin" valueType="num">
                                      <p:cBhvr additive="base">
                                        <p:cTn id="67" dur="500" fill="hold"/>
                                        <p:tgtEl>
                                          <p:spTgt spid="18676"/>
                                        </p:tgtEl>
                                        <p:attrNameLst>
                                          <p:attrName>ppt_x</p:attrName>
                                        </p:attrNameLst>
                                      </p:cBhvr>
                                      <p:tavLst>
                                        <p:tav tm="0">
                                          <p:val>
                                            <p:strVal val="#ppt_x"/>
                                          </p:val>
                                        </p:tav>
                                        <p:tav tm="100000">
                                          <p:val>
                                            <p:strVal val="#ppt_x"/>
                                          </p:val>
                                        </p:tav>
                                      </p:tavLst>
                                    </p:anim>
                                    <p:anim calcmode="lin" valueType="num">
                                      <p:cBhvr additive="base">
                                        <p:cTn id="68" dur="500" fill="hold"/>
                                        <p:tgtEl>
                                          <p:spTgt spid="1867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687"/>
                                        </p:tgtEl>
                                        <p:attrNameLst>
                                          <p:attrName>style.visibility</p:attrName>
                                        </p:attrNameLst>
                                      </p:cBhvr>
                                      <p:to>
                                        <p:strVal val="visible"/>
                                      </p:to>
                                    </p:set>
                                    <p:anim calcmode="lin" valueType="num">
                                      <p:cBhvr additive="base">
                                        <p:cTn id="73" dur="500" fill="hold"/>
                                        <p:tgtEl>
                                          <p:spTgt spid="18687"/>
                                        </p:tgtEl>
                                        <p:attrNameLst>
                                          <p:attrName>ppt_x</p:attrName>
                                        </p:attrNameLst>
                                      </p:cBhvr>
                                      <p:tavLst>
                                        <p:tav tm="0">
                                          <p:val>
                                            <p:strVal val="#ppt_x"/>
                                          </p:val>
                                        </p:tav>
                                        <p:tav tm="100000">
                                          <p:val>
                                            <p:strVal val="#ppt_x"/>
                                          </p:val>
                                        </p:tav>
                                      </p:tavLst>
                                    </p:anim>
                                    <p:anim calcmode="lin" valueType="num">
                                      <p:cBhvr additive="base">
                                        <p:cTn id="74" dur="500" fill="hold"/>
                                        <p:tgtEl>
                                          <p:spTgt spid="1868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690"/>
                                        </p:tgtEl>
                                        <p:attrNameLst>
                                          <p:attrName>style.visibility</p:attrName>
                                        </p:attrNameLst>
                                      </p:cBhvr>
                                      <p:to>
                                        <p:strVal val="visible"/>
                                      </p:to>
                                    </p:set>
                                    <p:anim calcmode="lin" valueType="num">
                                      <p:cBhvr additive="base">
                                        <p:cTn id="79" dur="500" fill="hold"/>
                                        <p:tgtEl>
                                          <p:spTgt spid="18690"/>
                                        </p:tgtEl>
                                        <p:attrNameLst>
                                          <p:attrName>ppt_x</p:attrName>
                                        </p:attrNameLst>
                                      </p:cBhvr>
                                      <p:tavLst>
                                        <p:tav tm="0">
                                          <p:val>
                                            <p:strVal val="#ppt_x"/>
                                          </p:val>
                                        </p:tav>
                                        <p:tav tm="100000">
                                          <p:val>
                                            <p:strVal val="#ppt_x"/>
                                          </p:val>
                                        </p:tav>
                                      </p:tavLst>
                                    </p:anim>
                                    <p:anim calcmode="lin" valueType="num">
                                      <p:cBhvr additive="base">
                                        <p:cTn id="80" dur="500" fill="hold"/>
                                        <p:tgtEl>
                                          <p:spTgt spid="1869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677"/>
                                        </p:tgtEl>
                                        <p:attrNameLst>
                                          <p:attrName>style.visibility</p:attrName>
                                        </p:attrNameLst>
                                      </p:cBhvr>
                                      <p:to>
                                        <p:strVal val="visible"/>
                                      </p:to>
                                    </p:set>
                                    <p:anim calcmode="lin" valueType="num">
                                      <p:cBhvr additive="base">
                                        <p:cTn id="85" dur="500" fill="hold"/>
                                        <p:tgtEl>
                                          <p:spTgt spid="18677"/>
                                        </p:tgtEl>
                                        <p:attrNameLst>
                                          <p:attrName>ppt_x</p:attrName>
                                        </p:attrNameLst>
                                      </p:cBhvr>
                                      <p:tavLst>
                                        <p:tav tm="0">
                                          <p:val>
                                            <p:strVal val="#ppt_x"/>
                                          </p:val>
                                        </p:tav>
                                        <p:tav tm="100000">
                                          <p:val>
                                            <p:strVal val="#ppt_x"/>
                                          </p:val>
                                        </p:tav>
                                      </p:tavLst>
                                    </p:anim>
                                    <p:anim calcmode="lin" valueType="num">
                                      <p:cBhvr additive="base">
                                        <p:cTn id="86" dur="500" fill="hold"/>
                                        <p:tgtEl>
                                          <p:spTgt spid="1867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691"/>
                                        </p:tgtEl>
                                        <p:attrNameLst>
                                          <p:attrName>style.visibility</p:attrName>
                                        </p:attrNameLst>
                                      </p:cBhvr>
                                      <p:to>
                                        <p:strVal val="visible"/>
                                      </p:to>
                                    </p:set>
                                    <p:anim calcmode="lin" valueType="num">
                                      <p:cBhvr additive="base">
                                        <p:cTn id="91" dur="500" fill="hold"/>
                                        <p:tgtEl>
                                          <p:spTgt spid="18691"/>
                                        </p:tgtEl>
                                        <p:attrNameLst>
                                          <p:attrName>ppt_x</p:attrName>
                                        </p:attrNameLst>
                                      </p:cBhvr>
                                      <p:tavLst>
                                        <p:tav tm="0">
                                          <p:val>
                                            <p:strVal val="#ppt_x"/>
                                          </p:val>
                                        </p:tav>
                                        <p:tav tm="100000">
                                          <p:val>
                                            <p:strVal val="#ppt_x"/>
                                          </p:val>
                                        </p:tav>
                                      </p:tavLst>
                                    </p:anim>
                                    <p:anim calcmode="lin" valueType="num">
                                      <p:cBhvr additive="base">
                                        <p:cTn id="92" dur="500" fill="hold"/>
                                        <p:tgtEl>
                                          <p:spTgt spid="1869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675"/>
                                        </p:tgtEl>
                                        <p:attrNameLst>
                                          <p:attrName>style.visibility</p:attrName>
                                        </p:attrNameLst>
                                      </p:cBhvr>
                                      <p:to>
                                        <p:strVal val="visible"/>
                                      </p:to>
                                    </p:set>
                                    <p:anim calcmode="lin" valueType="num">
                                      <p:cBhvr additive="base">
                                        <p:cTn id="97" dur="500" fill="hold"/>
                                        <p:tgtEl>
                                          <p:spTgt spid="18675"/>
                                        </p:tgtEl>
                                        <p:attrNameLst>
                                          <p:attrName>ppt_x</p:attrName>
                                        </p:attrNameLst>
                                      </p:cBhvr>
                                      <p:tavLst>
                                        <p:tav tm="0">
                                          <p:val>
                                            <p:strVal val="#ppt_x"/>
                                          </p:val>
                                        </p:tav>
                                        <p:tav tm="100000">
                                          <p:val>
                                            <p:strVal val="#ppt_x"/>
                                          </p:val>
                                        </p:tav>
                                      </p:tavLst>
                                    </p:anim>
                                    <p:anim calcmode="lin" valueType="num">
                                      <p:cBhvr additive="base">
                                        <p:cTn id="98" dur="500" fill="hold"/>
                                        <p:tgtEl>
                                          <p:spTgt spid="1867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8684"/>
                                        </p:tgtEl>
                                        <p:attrNameLst>
                                          <p:attrName>style.visibility</p:attrName>
                                        </p:attrNameLst>
                                      </p:cBhvr>
                                      <p:to>
                                        <p:strVal val="visible"/>
                                      </p:to>
                                    </p:set>
                                    <p:anim calcmode="lin" valueType="num">
                                      <p:cBhvr additive="base">
                                        <p:cTn id="103" dur="500" fill="hold"/>
                                        <p:tgtEl>
                                          <p:spTgt spid="18684"/>
                                        </p:tgtEl>
                                        <p:attrNameLst>
                                          <p:attrName>ppt_x</p:attrName>
                                        </p:attrNameLst>
                                      </p:cBhvr>
                                      <p:tavLst>
                                        <p:tav tm="0">
                                          <p:val>
                                            <p:strVal val="#ppt_x"/>
                                          </p:val>
                                        </p:tav>
                                        <p:tav tm="100000">
                                          <p:val>
                                            <p:strVal val="#ppt_x"/>
                                          </p:val>
                                        </p:tav>
                                      </p:tavLst>
                                    </p:anim>
                                    <p:anim calcmode="lin" valueType="num">
                                      <p:cBhvr additive="base">
                                        <p:cTn id="104" dur="500" fill="hold"/>
                                        <p:tgtEl>
                                          <p:spTgt spid="1868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8694"/>
                                        </p:tgtEl>
                                        <p:attrNameLst>
                                          <p:attrName>style.visibility</p:attrName>
                                        </p:attrNameLst>
                                      </p:cBhvr>
                                      <p:to>
                                        <p:strVal val="visible"/>
                                      </p:to>
                                    </p:set>
                                    <p:anim calcmode="lin" valueType="num">
                                      <p:cBhvr additive="base">
                                        <p:cTn id="109" dur="500" fill="hold"/>
                                        <p:tgtEl>
                                          <p:spTgt spid="18694"/>
                                        </p:tgtEl>
                                        <p:attrNameLst>
                                          <p:attrName>ppt_x</p:attrName>
                                        </p:attrNameLst>
                                      </p:cBhvr>
                                      <p:tavLst>
                                        <p:tav tm="0">
                                          <p:val>
                                            <p:strVal val="#ppt_x"/>
                                          </p:val>
                                        </p:tav>
                                        <p:tav tm="100000">
                                          <p:val>
                                            <p:strVal val="#ppt_x"/>
                                          </p:val>
                                        </p:tav>
                                      </p:tavLst>
                                    </p:anim>
                                    <p:anim calcmode="lin" valueType="num">
                                      <p:cBhvr additive="base">
                                        <p:cTn id="110" dur="500" fill="hold"/>
                                        <p:tgtEl>
                                          <p:spTgt spid="1869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8685"/>
                                        </p:tgtEl>
                                        <p:attrNameLst>
                                          <p:attrName>style.visibility</p:attrName>
                                        </p:attrNameLst>
                                      </p:cBhvr>
                                      <p:to>
                                        <p:strVal val="visible"/>
                                      </p:to>
                                    </p:set>
                                    <p:anim calcmode="lin" valueType="num">
                                      <p:cBhvr additive="base">
                                        <p:cTn id="115" dur="500" fill="hold"/>
                                        <p:tgtEl>
                                          <p:spTgt spid="18685"/>
                                        </p:tgtEl>
                                        <p:attrNameLst>
                                          <p:attrName>ppt_x</p:attrName>
                                        </p:attrNameLst>
                                      </p:cBhvr>
                                      <p:tavLst>
                                        <p:tav tm="0">
                                          <p:val>
                                            <p:strVal val="#ppt_x"/>
                                          </p:val>
                                        </p:tav>
                                        <p:tav tm="100000">
                                          <p:val>
                                            <p:strVal val="#ppt_x"/>
                                          </p:val>
                                        </p:tav>
                                      </p:tavLst>
                                    </p:anim>
                                    <p:anim calcmode="lin" valueType="num">
                                      <p:cBhvr additive="base">
                                        <p:cTn id="116" dur="500" fill="hold"/>
                                        <p:tgtEl>
                                          <p:spTgt spid="1868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8678"/>
                                        </p:tgtEl>
                                        <p:attrNameLst>
                                          <p:attrName>style.visibility</p:attrName>
                                        </p:attrNameLst>
                                      </p:cBhvr>
                                      <p:to>
                                        <p:strVal val="visible"/>
                                      </p:to>
                                    </p:set>
                                    <p:anim calcmode="lin" valueType="num">
                                      <p:cBhvr additive="base">
                                        <p:cTn id="121" dur="500" fill="hold"/>
                                        <p:tgtEl>
                                          <p:spTgt spid="18678"/>
                                        </p:tgtEl>
                                        <p:attrNameLst>
                                          <p:attrName>ppt_x</p:attrName>
                                        </p:attrNameLst>
                                      </p:cBhvr>
                                      <p:tavLst>
                                        <p:tav tm="0">
                                          <p:val>
                                            <p:strVal val="#ppt_x"/>
                                          </p:val>
                                        </p:tav>
                                        <p:tav tm="100000">
                                          <p:val>
                                            <p:strVal val="#ppt_x"/>
                                          </p:val>
                                        </p:tav>
                                      </p:tavLst>
                                    </p:anim>
                                    <p:anim calcmode="lin" valueType="num">
                                      <p:cBhvr additive="base">
                                        <p:cTn id="122" dur="500" fill="hold"/>
                                        <p:tgtEl>
                                          <p:spTgt spid="18678"/>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18688"/>
                                        </p:tgtEl>
                                        <p:attrNameLst>
                                          <p:attrName>style.visibility</p:attrName>
                                        </p:attrNameLst>
                                      </p:cBhvr>
                                      <p:to>
                                        <p:strVal val="visible"/>
                                      </p:to>
                                    </p:set>
                                    <p:anim calcmode="lin" valueType="num">
                                      <p:cBhvr additive="base">
                                        <p:cTn id="127" dur="500" fill="hold"/>
                                        <p:tgtEl>
                                          <p:spTgt spid="18688"/>
                                        </p:tgtEl>
                                        <p:attrNameLst>
                                          <p:attrName>ppt_x</p:attrName>
                                        </p:attrNameLst>
                                      </p:cBhvr>
                                      <p:tavLst>
                                        <p:tav tm="0">
                                          <p:val>
                                            <p:strVal val="#ppt_x"/>
                                          </p:val>
                                        </p:tav>
                                        <p:tav tm="100000">
                                          <p:val>
                                            <p:strVal val="#ppt_x"/>
                                          </p:val>
                                        </p:tav>
                                      </p:tavLst>
                                    </p:anim>
                                    <p:anim calcmode="lin" valueType="num">
                                      <p:cBhvr additive="base">
                                        <p:cTn id="128" dur="500" fill="hold"/>
                                        <p:tgtEl>
                                          <p:spTgt spid="18688"/>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18686"/>
                                        </p:tgtEl>
                                        <p:attrNameLst>
                                          <p:attrName>style.visibility</p:attrName>
                                        </p:attrNameLst>
                                      </p:cBhvr>
                                      <p:to>
                                        <p:strVal val="visible"/>
                                      </p:to>
                                    </p:set>
                                    <p:anim calcmode="lin" valueType="num">
                                      <p:cBhvr additive="base">
                                        <p:cTn id="133" dur="500" fill="hold"/>
                                        <p:tgtEl>
                                          <p:spTgt spid="18686"/>
                                        </p:tgtEl>
                                        <p:attrNameLst>
                                          <p:attrName>ppt_x</p:attrName>
                                        </p:attrNameLst>
                                      </p:cBhvr>
                                      <p:tavLst>
                                        <p:tav tm="0">
                                          <p:val>
                                            <p:strVal val="#ppt_x"/>
                                          </p:val>
                                        </p:tav>
                                        <p:tav tm="100000">
                                          <p:val>
                                            <p:strVal val="#ppt_x"/>
                                          </p:val>
                                        </p:tav>
                                      </p:tavLst>
                                    </p:anim>
                                    <p:anim calcmode="lin" valueType="num">
                                      <p:cBhvr additive="base">
                                        <p:cTn id="134" dur="500" fill="hold"/>
                                        <p:tgtEl>
                                          <p:spTgt spid="18686"/>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8679"/>
                                        </p:tgtEl>
                                        <p:attrNameLst>
                                          <p:attrName>style.visibility</p:attrName>
                                        </p:attrNameLst>
                                      </p:cBhvr>
                                      <p:to>
                                        <p:strVal val="visible"/>
                                      </p:to>
                                    </p:set>
                                    <p:anim calcmode="lin" valueType="num">
                                      <p:cBhvr additive="base">
                                        <p:cTn id="139" dur="500" fill="hold"/>
                                        <p:tgtEl>
                                          <p:spTgt spid="18679"/>
                                        </p:tgtEl>
                                        <p:attrNameLst>
                                          <p:attrName>ppt_x</p:attrName>
                                        </p:attrNameLst>
                                      </p:cBhvr>
                                      <p:tavLst>
                                        <p:tav tm="0">
                                          <p:val>
                                            <p:strVal val="#ppt_x"/>
                                          </p:val>
                                        </p:tav>
                                        <p:tav tm="100000">
                                          <p:val>
                                            <p:strVal val="#ppt_x"/>
                                          </p:val>
                                        </p:tav>
                                      </p:tavLst>
                                    </p:anim>
                                    <p:anim calcmode="lin" valueType="num">
                                      <p:cBhvr additive="base">
                                        <p:cTn id="140" dur="500" fill="hold"/>
                                        <p:tgtEl>
                                          <p:spTgt spid="18679"/>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8689"/>
                                        </p:tgtEl>
                                        <p:attrNameLst>
                                          <p:attrName>style.visibility</p:attrName>
                                        </p:attrNameLst>
                                      </p:cBhvr>
                                      <p:to>
                                        <p:strVal val="visible"/>
                                      </p:to>
                                    </p:set>
                                    <p:anim calcmode="lin" valueType="num">
                                      <p:cBhvr additive="base">
                                        <p:cTn id="145" dur="500" fill="hold"/>
                                        <p:tgtEl>
                                          <p:spTgt spid="18689"/>
                                        </p:tgtEl>
                                        <p:attrNameLst>
                                          <p:attrName>ppt_x</p:attrName>
                                        </p:attrNameLst>
                                      </p:cBhvr>
                                      <p:tavLst>
                                        <p:tav tm="0">
                                          <p:val>
                                            <p:strVal val="#ppt_x"/>
                                          </p:val>
                                        </p:tav>
                                        <p:tav tm="100000">
                                          <p:val>
                                            <p:strVal val="#ppt_x"/>
                                          </p:val>
                                        </p:tav>
                                      </p:tavLst>
                                    </p:anim>
                                    <p:anim calcmode="lin" valueType="num">
                                      <p:cBhvr additive="base">
                                        <p:cTn id="146" dur="500" fill="hold"/>
                                        <p:tgtEl>
                                          <p:spTgt spid="186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73" grpId="0" animBg="1"/>
      <p:bldP spid="18674" grpId="0" animBg="1"/>
      <p:bldP spid="18675" grpId="0" animBg="1"/>
      <p:bldP spid="18676" grpId="0" animBg="1"/>
      <p:bldP spid="18677" grpId="0" animBg="1"/>
      <p:bldP spid="18678" grpId="0" animBg="1"/>
      <p:bldP spid="18679" grpId="0" animBg="1"/>
      <p:bldP spid="18680" grpId="0" animBg="1"/>
      <p:bldP spid="18682" grpId="0" animBg="1"/>
      <p:bldP spid="18683" grpId="0" animBg="1"/>
      <p:bldP spid="18684" grpId="0" animBg="1"/>
      <p:bldP spid="18685" grpId="0" animBg="1"/>
      <p:bldP spid="18686" grpId="0" animBg="1"/>
      <p:bldP spid="18687" grpId="0" animBg="1"/>
      <p:bldP spid="18688" grpId="0" animBg="1"/>
      <p:bldP spid="18689" grpId="0" animBg="1"/>
      <p:bldP spid="18690" grpId="0" animBg="1"/>
      <p:bldP spid="18691" grpId="0" animBg="1"/>
      <p:bldP spid="18692" grpId="0" animBg="1"/>
      <p:bldP spid="18693" grpId="0" animBg="1"/>
      <p:bldP spid="18694" grpId="0" animBg="1"/>
      <p:bldP spid="18696" grpId="0" animBg="1"/>
      <p:bldP spid="18697" grpId="0" animBg="1"/>
      <p:bldP spid="18698" grpId="0" animBg="1"/>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3200">
                <a:latin typeface="Times New Roman" charset="0"/>
                <a:ea typeface="ＭＳ Ｐゴシック" charset="-128"/>
                <a:cs typeface="ＭＳ Ｐゴシック" charset="-128"/>
              </a:rPr>
              <a:t>1. The government of Pago-Paga adds a subsidy to boomerang production. 	</a:t>
            </a:r>
          </a:p>
        </p:txBody>
      </p:sp>
      <p:sp>
        <p:nvSpPr>
          <p:cNvPr id="61443" name="Line 4"/>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1444" name="Line 5"/>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1445" name="Text Box 6"/>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1446" name="Text Box 7"/>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1447" name="Line 9"/>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1448" name="Text Box 11"/>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Line 9"/>
          <p:cNvSpPr>
            <a:spLocks noChangeShapeType="1"/>
          </p:cNvSpPr>
          <p:nvPr/>
        </p:nvSpPr>
        <p:spPr bwMode="auto">
          <a:xfrm flipV="1">
            <a:off x="3505200" y="28194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0" name="Text Box 11"/>
          <p:cNvSpPr txBox="1">
            <a:spLocks noChangeArrowheads="1"/>
          </p:cNvSpPr>
          <p:nvPr/>
        </p:nvSpPr>
        <p:spPr bwMode="auto">
          <a:xfrm>
            <a:off x="7086600" y="2819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1" name="Right Arrow 10"/>
          <p:cNvSpPr/>
          <p:nvPr/>
        </p:nvSpPr>
        <p:spPr>
          <a:xfrm rot="2415002">
            <a:off x="5746750" y="31972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p:nvPr/>
        </p:nvSpPr>
        <p:spPr>
          <a:xfrm rot="2068609">
            <a:off x="4146550" y="46831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strVal val="#ppt_w*0.70"/>
                                          </p:val>
                                        </p:tav>
                                        <p:tav tm="100000">
                                          <p:val>
                                            <p:strVal val="#ppt_w"/>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animEffect transition="in" filter="fade">
                                      <p:cBhvr>
                                        <p:cTn id="14" dur="1000"/>
                                        <p:tgtEl>
                                          <p:spTgt spid="12"/>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animBg="1"/>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z="2900">
                <a:latin typeface="Times New Roman" charset="0"/>
                <a:ea typeface="ＭＳ Ｐゴシック" charset="-128"/>
                <a:cs typeface="ＭＳ Ｐゴシック" charset="-128"/>
              </a:rPr>
              <a:t/>
            </a:r>
            <a:br>
              <a:rPr lang="en-US" sz="2900">
                <a:latin typeface="Times New Roman" charset="0"/>
                <a:ea typeface="ＭＳ Ｐゴシック" charset="-128"/>
                <a:cs typeface="ＭＳ Ｐゴシック" charset="-128"/>
              </a:rPr>
            </a:br>
            <a:r>
              <a:rPr lang="en-US" sz="2900">
                <a:latin typeface="Times New Roman" charset="0"/>
                <a:ea typeface="ＭＳ Ｐゴシック" charset="-128"/>
                <a:cs typeface="ＭＳ Ｐゴシック" charset="-128"/>
              </a:rPr>
              <a:t>2. Boomerang producers also produce Frisbees. The price of Frisbees goes up. </a:t>
            </a:r>
          </a:p>
        </p:txBody>
      </p:sp>
      <p:sp>
        <p:nvSpPr>
          <p:cNvPr id="62467"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2468"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2469"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2470"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2471"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2472"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Right Arrow 8"/>
          <p:cNvSpPr/>
          <p:nvPr/>
        </p:nvSpPr>
        <p:spPr>
          <a:xfrm rot="13251062">
            <a:off x="5137150" y="27781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13092802">
            <a:off x="3535363" y="4156075"/>
            <a:ext cx="469900" cy="25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ine 9"/>
          <p:cNvSpPr>
            <a:spLocks noChangeShapeType="1"/>
          </p:cNvSpPr>
          <p:nvPr/>
        </p:nvSpPr>
        <p:spPr bwMode="auto">
          <a:xfrm flipV="1">
            <a:off x="2209800" y="19050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2" name="Text Box 11"/>
          <p:cNvSpPr txBox="1">
            <a:spLocks noChangeArrowheads="1"/>
          </p:cNvSpPr>
          <p:nvPr/>
        </p:nvSpPr>
        <p:spPr bwMode="auto">
          <a:xfrm>
            <a:off x="5562600" y="2057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a:latin typeface="Times New Roman" charset="0"/>
                <a:ea typeface="ＭＳ Ｐゴシック" charset="-128"/>
                <a:cs typeface="ＭＳ Ｐゴシック" charset="-128"/>
              </a:rPr>
              <a:t>3. The government of Pago-Paga adds a new tax to boomerang production.</a:t>
            </a:r>
          </a:p>
        </p:txBody>
      </p:sp>
      <p:sp>
        <p:nvSpPr>
          <p:cNvPr id="63491"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3492"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3493"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3494"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3495"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3496"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Right Arrow 8"/>
          <p:cNvSpPr/>
          <p:nvPr/>
        </p:nvSpPr>
        <p:spPr>
          <a:xfrm rot="13206393">
            <a:off x="5137150" y="27781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13298850">
            <a:off x="3536950" y="42259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ine 9"/>
          <p:cNvSpPr>
            <a:spLocks noChangeShapeType="1"/>
          </p:cNvSpPr>
          <p:nvPr/>
        </p:nvSpPr>
        <p:spPr bwMode="auto">
          <a:xfrm flipV="1">
            <a:off x="2286000" y="19050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2" name="Text Box 11"/>
          <p:cNvSpPr txBox="1">
            <a:spLocks noChangeArrowheads="1"/>
          </p:cNvSpPr>
          <p:nvPr/>
        </p:nvSpPr>
        <p:spPr bwMode="auto">
          <a:xfrm>
            <a:off x="5791200" y="19050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04800"/>
            <a:ext cx="8229600" cy="1143000"/>
          </a:xfrm>
        </p:spPr>
        <p:txBody>
          <a:bodyPr/>
          <a:lstStyle/>
          <a:p>
            <a:pPr eaLnBrk="1" hangingPunct="1"/>
            <a:r>
              <a:rPr lang="en-US" sz="3200">
                <a:latin typeface="Times New Roman" charset="0"/>
                <a:ea typeface="ＭＳ Ｐゴシック" charset="-128"/>
                <a:cs typeface="ＭＳ Ｐゴシック" charset="-128"/>
              </a:rPr>
              <a:t>4. Boomerang producers expect an increase in the popularity of boomerangs worldwide.</a:t>
            </a:r>
          </a:p>
        </p:txBody>
      </p:sp>
      <p:sp>
        <p:nvSpPr>
          <p:cNvPr id="64515"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4516"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4517"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4518"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4519"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4520"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Right Arrow 8"/>
          <p:cNvSpPr/>
          <p:nvPr/>
        </p:nvSpPr>
        <p:spPr>
          <a:xfrm rot="2411359">
            <a:off x="5746750" y="31972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2068609">
            <a:off x="4146550" y="46831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ine 9"/>
          <p:cNvSpPr>
            <a:spLocks noChangeShapeType="1"/>
          </p:cNvSpPr>
          <p:nvPr/>
        </p:nvSpPr>
        <p:spPr bwMode="auto">
          <a:xfrm flipV="1">
            <a:off x="3505200" y="28194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2" name="Text Box 11"/>
          <p:cNvSpPr txBox="1">
            <a:spLocks noChangeArrowheads="1"/>
          </p:cNvSpPr>
          <p:nvPr/>
        </p:nvSpPr>
        <p:spPr bwMode="auto">
          <a:xfrm>
            <a:off x="7086600" y="2819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228600"/>
            <a:ext cx="8610600" cy="898525"/>
          </a:xfrm>
        </p:spPr>
        <p:txBody>
          <a:bodyPr/>
          <a:lstStyle/>
          <a:p>
            <a:pPr eaLnBrk="1" hangingPunct="1">
              <a:defRPr/>
            </a:pPr>
            <a:r>
              <a:rPr lang="en-US" sz="4800" dirty="0" smtClean="0">
                <a:latin typeface="Tahoma" charset="0"/>
                <a:ea typeface="+mj-ea"/>
                <a:cs typeface="+mj-cs"/>
              </a:rPr>
              <a:t>Let’s recap what you learned:</a:t>
            </a:r>
            <a:endParaRPr lang="en-US" sz="4800" dirty="0">
              <a:solidFill>
                <a:srgbClr val="66FF33"/>
              </a:solidFill>
              <a:latin typeface="Tahoma" charset="0"/>
              <a:ea typeface="+mj-ea"/>
              <a:cs typeface="+mj-cs"/>
            </a:endParaRPr>
          </a:p>
        </p:txBody>
      </p:sp>
      <p:pic>
        <p:nvPicPr>
          <p:cNvPr id="26627" name="Picture 43"/>
          <p:cNvPicPr>
            <a:picLocks noChangeAspect="1" noChangeArrowheads="1"/>
          </p:cNvPicPr>
          <p:nvPr/>
        </p:nvPicPr>
        <p:blipFill>
          <a:blip r:embed="rId2"/>
          <a:srcRect/>
          <a:stretch>
            <a:fillRect/>
          </a:stretch>
        </p:blipFill>
        <p:spPr bwMode="auto">
          <a:xfrm>
            <a:off x="457200" y="2209800"/>
            <a:ext cx="3810000" cy="3810000"/>
          </a:xfrm>
          <a:prstGeom prst="rect">
            <a:avLst/>
          </a:prstGeom>
          <a:noFill/>
          <a:ln w="9525">
            <a:noFill/>
            <a:miter lim="800000"/>
            <a:headEnd/>
            <a:tailEnd/>
          </a:ln>
        </p:spPr>
      </p:pic>
      <p:sp>
        <p:nvSpPr>
          <p:cNvPr id="6188" name="Rectangle 44"/>
          <p:cNvSpPr>
            <a:spLocks noChangeArrowheads="1"/>
          </p:cNvSpPr>
          <p:nvPr/>
        </p:nvSpPr>
        <p:spPr bwMode="auto">
          <a:xfrm>
            <a:off x="4495800" y="1447800"/>
            <a:ext cx="4419600" cy="5013325"/>
          </a:xfrm>
          <a:prstGeom prst="rect">
            <a:avLst/>
          </a:prstGeom>
          <a:noFill/>
          <a:ln w="9525">
            <a:noFill/>
            <a:miter lim="800000"/>
            <a:headEnd/>
            <a:tailEnd/>
          </a:ln>
          <a:effectLst/>
        </p:spPr>
        <p:txBody>
          <a:bodyPr anchorCtr="1">
            <a:prstTxWarp prst="textNoShape">
              <a:avLst/>
            </a:prstTxWarp>
          </a:bodyPr>
          <a:lstStyle/>
          <a:p>
            <a:pPr>
              <a:defRPr/>
            </a:pPr>
            <a:r>
              <a:rPr lang="en-US" sz="3600" dirty="0">
                <a:solidFill>
                  <a:schemeClr val="tx2"/>
                </a:solidFill>
                <a:effectLst>
                  <a:outerShdw blurRad="38100" dist="38100" dir="2700000" algn="tl">
                    <a:srgbClr val="000000"/>
                  </a:outerShdw>
                </a:effectLst>
                <a:latin typeface="Tahoma" charset="0"/>
              </a:rPr>
              <a:t>A B C D</a:t>
            </a:r>
            <a:br>
              <a:rPr lang="en-US" sz="3600" dirty="0">
                <a:solidFill>
                  <a:schemeClr val="tx2"/>
                </a:solidFill>
                <a:effectLst>
                  <a:outerShdw blurRad="38100" dist="38100" dir="2700000" algn="tl">
                    <a:srgbClr val="000000"/>
                  </a:outerShdw>
                </a:effectLst>
                <a:latin typeface="Tahoma" charset="0"/>
              </a:rPr>
            </a:br>
            <a:r>
              <a:rPr lang="en-US" sz="3600" dirty="0">
                <a:solidFill>
                  <a:schemeClr val="tx2"/>
                </a:solidFill>
                <a:effectLst>
                  <a:outerShdw blurRad="38100" dist="38100" dir="2700000" algn="tl">
                    <a:srgbClr val="000000"/>
                  </a:outerShdw>
                </a:effectLst>
                <a:latin typeface="Tahoma" charset="0"/>
              </a:rPr>
              <a:t>Always remember:</a:t>
            </a:r>
            <a:br>
              <a:rPr lang="en-US" sz="3600" dirty="0">
                <a:solidFill>
                  <a:schemeClr val="tx2"/>
                </a:solidFill>
                <a:effectLst>
                  <a:outerShdw blurRad="38100" dist="38100" dir="2700000" algn="tl">
                    <a:srgbClr val="000000"/>
                  </a:outerShdw>
                </a:effectLst>
                <a:latin typeface="Tahoma" charset="0"/>
              </a:rPr>
            </a:br>
            <a:r>
              <a:rPr lang="en-US" sz="3600" dirty="0">
                <a:solidFill>
                  <a:schemeClr val="tx2"/>
                </a:solidFill>
                <a:effectLst>
                  <a:outerShdw blurRad="38100" dist="38100" dir="2700000" algn="tl">
                    <a:srgbClr val="000000"/>
                  </a:outerShdw>
                </a:effectLst>
                <a:latin typeface="Tahoma" charset="0"/>
              </a:rPr>
              <a:t>Buyers &amp;</a:t>
            </a:r>
            <a:br>
              <a:rPr lang="en-US" sz="3600" dirty="0">
                <a:solidFill>
                  <a:schemeClr val="tx2"/>
                </a:solidFill>
                <a:effectLst>
                  <a:outerShdw blurRad="38100" dist="38100" dir="2700000" algn="tl">
                    <a:srgbClr val="000000"/>
                  </a:outerShdw>
                </a:effectLst>
                <a:latin typeface="Tahoma" charset="0"/>
              </a:rPr>
            </a:br>
            <a:r>
              <a:rPr lang="en-US" sz="3600" dirty="0">
                <a:solidFill>
                  <a:schemeClr val="tx2"/>
                </a:solidFill>
                <a:effectLst>
                  <a:outerShdw blurRad="38100" dist="38100" dir="2700000" algn="tl">
                    <a:srgbClr val="000000"/>
                  </a:outerShdw>
                </a:effectLst>
                <a:latin typeface="Tahoma" charset="0"/>
              </a:rPr>
              <a:t>Consumers =</a:t>
            </a:r>
            <a:br>
              <a:rPr lang="en-US" sz="3600" dirty="0">
                <a:solidFill>
                  <a:schemeClr val="tx2"/>
                </a:solidFill>
                <a:effectLst>
                  <a:outerShdw blurRad="38100" dist="38100" dir="2700000" algn="tl">
                    <a:srgbClr val="000000"/>
                  </a:outerShdw>
                </a:effectLst>
                <a:latin typeface="Tahoma" charset="0"/>
              </a:rPr>
            </a:br>
            <a:r>
              <a:rPr lang="en-US" sz="3600" dirty="0">
                <a:solidFill>
                  <a:schemeClr val="tx2"/>
                </a:solidFill>
                <a:effectLst>
                  <a:outerShdw blurRad="38100" dist="38100" dir="2700000" algn="tl">
                    <a:srgbClr val="000000"/>
                  </a:outerShdw>
                </a:effectLst>
                <a:latin typeface="Tahoma" charset="0"/>
              </a:rPr>
              <a:t>Demand</a:t>
            </a:r>
            <a:endParaRPr lang="en-US" sz="3600" dirty="0">
              <a:solidFill>
                <a:schemeClr val="tx2"/>
              </a:solidFill>
              <a:effectLst>
                <a:outerShdw blurRad="38100" dist="38100" dir="2700000" algn="tl">
                  <a:srgbClr val="000000"/>
                </a:outerShdw>
              </a:effectLst>
              <a:latin typeface="Tahoma" charset="0"/>
              <a:ea typeface="Wingdings"/>
              <a:cs typeface="Wingdings"/>
            </a:endParaRPr>
          </a:p>
          <a:p>
            <a:pPr algn="ctr">
              <a:spcBef>
                <a:spcPct val="50000"/>
              </a:spcBef>
              <a:defRPr/>
            </a:pPr>
            <a:r>
              <a:rPr lang="en-US" sz="3600" dirty="0">
                <a:solidFill>
                  <a:srgbClr val="FF0000"/>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u</a:t>
            </a:r>
            <a:r>
              <a:rPr lang="en-US" sz="3600" dirty="0">
                <a:solidFill>
                  <a:srgbClr val="FF0000"/>
                </a:solidFill>
                <a:effectLst>
                  <a:outerShdw blurRad="38100" dist="38100" dir="2700000" algn="tl">
                    <a:srgbClr val="000000"/>
                  </a:outerShdw>
                </a:effectLst>
              </a:rPr>
              <a:t>pp</a:t>
            </a:r>
            <a:r>
              <a:rPr lang="en-US" sz="3600" dirty="0">
                <a:solidFill>
                  <a:schemeClr val="tx2"/>
                </a:solidFill>
                <a:effectLst>
                  <a:outerShdw blurRad="38100" dist="38100" dir="2700000" algn="tl">
                    <a:srgbClr val="000000"/>
                  </a:outerShdw>
                </a:effectLst>
              </a:rPr>
              <a:t>lier</a:t>
            </a:r>
            <a:r>
              <a:rPr lang="en-US" sz="3600" dirty="0">
                <a:solidFill>
                  <a:srgbClr val="FF0000"/>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are </a:t>
            </a:r>
            <a:r>
              <a:rPr lang="en-US" sz="3600" dirty="0">
                <a:solidFill>
                  <a:srgbClr val="FF0000"/>
                </a:solidFill>
                <a:effectLst>
                  <a:outerShdw blurRad="38100" dist="38100" dir="2700000" algn="tl">
                    <a:srgbClr val="000000"/>
                  </a:outerShdw>
                </a:effectLst>
              </a:rPr>
              <a:t>p</a:t>
            </a:r>
            <a:r>
              <a:rPr lang="en-US" sz="3600" dirty="0">
                <a:solidFill>
                  <a:schemeClr val="tx2"/>
                </a:solidFill>
                <a:effectLst>
                  <a:outerShdw blurRad="38100" dist="38100" dir="2700000" algn="tl">
                    <a:srgbClr val="000000"/>
                  </a:outerShdw>
                </a:effectLst>
              </a:rPr>
              <a:t>roducers and </a:t>
            </a:r>
            <a:r>
              <a:rPr lang="en-US" sz="3600" dirty="0">
                <a:solidFill>
                  <a:srgbClr val="FF0000"/>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ellers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rtlCol="0">
            <a:normAutofit fontScale="90000"/>
          </a:bodyPr>
          <a:lstStyle/>
          <a:p>
            <a:pPr eaLnBrk="1" fontAlgn="auto" hangingPunct="1">
              <a:spcAft>
                <a:spcPts val="0"/>
              </a:spcAft>
              <a:defRPr/>
            </a:pPr>
            <a:r>
              <a:rPr lang="en-US" smtClean="0">
                <a:latin typeface="Times New Roman" pitchFamily="18" charset="0"/>
                <a:ea typeface="+mj-ea"/>
                <a:cs typeface="+mj-cs"/>
              </a:rPr>
              <a:t/>
            </a:r>
            <a:br>
              <a:rPr lang="en-US" smtClean="0">
                <a:latin typeface="Times New Roman" pitchFamily="18" charset="0"/>
                <a:ea typeface="+mj-ea"/>
                <a:cs typeface="+mj-cs"/>
              </a:rPr>
            </a:br>
            <a:r>
              <a:rPr lang="en-US" sz="3200" smtClean="0">
                <a:latin typeface="Times New Roman" pitchFamily="18" charset="0"/>
                <a:ea typeface="+mj-ea"/>
                <a:cs typeface="+mj-cs"/>
              </a:rPr>
              <a:t>5. The price of plastic, a major input in boomerang production, increases. </a:t>
            </a:r>
          </a:p>
        </p:txBody>
      </p:sp>
      <p:sp>
        <p:nvSpPr>
          <p:cNvPr id="65539"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5540"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5541"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5542"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5543"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5544" name="Text Box 10"/>
          <p:cNvSpPr txBox="1">
            <a:spLocks noChangeArrowheads="1"/>
          </p:cNvSpPr>
          <p:nvPr/>
        </p:nvSpPr>
        <p:spPr bwMode="auto">
          <a:xfrm>
            <a:off x="6248400" y="25908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Right Arrow 8"/>
          <p:cNvSpPr/>
          <p:nvPr/>
        </p:nvSpPr>
        <p:spPr>
          <a:xfrm rot="13380560">
            <a:off x="5130800" y="2792413"/>
            <a:ext cx="469900" cy="258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13297233">
            <a:off x="3613150" y="41497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ine 9"/>
          <p:cNvSpPr>
            <a:spLocks noChangeShapeType="1"/>
          </p:cNvSpPr>
          <p:nvPr/>
        </p:nvSpPr>
        <p:spPr bwMode="auto">
          <a:xfrm flipV="1">
            <a:off x="2209800" y="19812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2" name="Text Box 11"/>
          <p:cNvSpPr txBox="1">
            <a:spLocks noChangeArrowheads="1"/>
          </p:cNvSpPr>
          <p:nvPr/>
        </p:nvSpPr>
        <p:spPr bwMode="auto">
          <a:xfrm>
            <a:off x="5638800" y="2057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8686800" cy="1143000"/>
          </a:xfrm>
        </p:spPr>
        <p:txBody>
          <a:bodyPr rtlCol="0">
            <a:normAutofit fontScale="90000"/>
          </a:bodyPr>
          <a:lstStyle/>
          <a:p>
            <a:pPr eaLnBrk="1" fontAlgn="auto" hangingPunct="1">
              <a:spcAft>
                <a:spcPts val="0"/>
              </a:spcAft>
              <a:defRPr/>
            </a:pPr>
            <a:r>
              <a:rPr lang="en-US" sz="3200" smtClean="0">
                <a:latin typeface="Times New Roman" pitchFamily="18" charset="0"/>
                <a:ea typeface="+mj-ea"/>
                <a:cs typeface="+mj-cs"/>
              </a:rPr>
              <a:t>6. Pago-Pagan workers are introduced to coffee as Pago-Paga become integrated into the world market and their productivity increases drastically.</a:t>
            </a:r>
          </a:p>
        </p:txBody>
      </p:sp>
      <p:sp>
        <p:nvSpPr>
          <p:cNvPr id="66563"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6564"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6565"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6566"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6567"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6568"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 name="Right Arrow 8"/>
          <p:cNvSpPr/>
          <p:nvPr/>
        </p:nvSpPr>
        <p:spPr>
          <a:xfrm rot="2068609">
            <a:off x="5746750" y="31972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2068609">
            <a:off x="4146550" y="4683125"/>
            <a:ext cx="469900"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ine 9"/>
          <p:cNvSpPr>
            <a:spLocks noChangeShapeType="1"/>
          </p:cNvSpPr>
          <p:nvPr/>
        </p:nvSpPr>
        <p:spPr bwMode="auto">
          <a:xfrm flipV="1">
            <a:off x="3505200" y="28194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2" name="Text Box 11"/>
          <p:cNvSpPr txBox="1">
            <a:spLocks noChangeArrowheads="1"/>
          </p:cNvSpPr>
          <p:nvPr/>
        </p:nvSpPr>
        <p:spPr bwMode="auto">
          <a:xfrm>
            <a:off x="7086600" y="2819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14400" y="533400"/>
            <a:ext cx="7772400" cy="1143000"/>
          </a:xfrm>
        </p:spPr>
        <p:txBody>
          <a:bodyPr/>
          <a:lstStyle/>
          <a:p>
            <a:pPr eaLnBrk="1" hangingPunct="1"/>
            <a:r>
              <a:rPr lang="en-US" sz="2500">
                <a:latin typeface="Times New Roman" charset="0"/>
                <a:ea typeface="ＭＳ Ｐゴシック" charset="-128"/>
                <a:cs typeface="ＭＳ Ｐゴシック" charset="-128"/>
              </a:rPr>
              <a:t>7. Come up with your own story about boomerangs and the Pago-Pagans. Write down the story, draw the change in supply based on the story, and explain why supply changed.</a:t>
            </a:r>
            <a:endParaRPr lang="en-US" sz="3600">
              <a:latin typeface="Times New Roman" charset="0"/>
              <a:ea typeface="ＭＳ Ｐゴシック" charset="-128"/>
              <a:cs typeface="ＭＳ Ｐゴシック" charset="-128"/>
            </a:endParaRPr>
          </a:p>
        </p:txBody>
      </p:sp>
      <p:sp>
        <p:nvSpPr>
          <p:cNvPr id="67587"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7588"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67589"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67590"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67591"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67592"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68611" name="Content Placeholder 2"/>
          <p:cNvSpPr>
            <a:spLocks noGrp="1"/>
          </p:cNvSpPr>
          <p:nvPr>
            <p:ph sz="quarter" idx="1"/>
          </p:nvPr>
        </p:nvSpPr>
        <p:spPr>
          <a:xfrm>
            <a:off x="914400" y="1676400"/>
            <a:ext cx="7772400" cy="4572000"/>
          </a:xfrm>
        </p:spPr>
        <p:txBody>
          <a:bodyPr/>
          <a:lstStyle/>
          <a:p>
            <a:pPr eaLnBrk="1" hangingPunct="1"/>
            <a:r>
              <a:rPr lang="en-US" sz="3000">
                <a:ea typeface="ＭＳ Ｐゴシック" charset="-128"/>
                <a:cs typeface="ＭＳ Ｐゴシック" charset="-128"/>
              </a:rPr>
              <a:t>Markets bring buyers and sellers together.</a:t>
            </a:r>
          </a:p>
          <a:p>
            <a:pPr eaLnBrk="1" hangingPunct="1"/>
            <a:r>
              <a:rPr lang="en-US" sz="3000">
                <a:ea typeface="ＭＳ Ｐゴシック" charset="-128"/>
                <a:cs typeface="ＭＳ Ｐゴシック" charset="-128"/>
              </a:rPr>
              <a:t>The forces of supply and demand work</a:t>
            </a:r>
            <a:r>
              <a:rPr lang="en-US" sz="3000" u="sng">
                <a:ea typeface="ＭＳ Ｐゴシック" charset="-128"/>
                <a:cs typeface="ＭＳ Ｐゴシック" charset="-128"/>
              </a:rPr>
              <a:t> </a:t>
            </a:r>
            <a:r>
              <a:rPr lang="en-US" sz="3000">
                <a:ea typeface="ＭＳ Ｐゴシック" charset="-128"/>
                <a:cs typeface="ＭＳ Ｐゴシック" charset="-128"/>
              </a:rPr>
              <a:t>together in markets to establish prices.</a:t>
            </a:r>
          </a:p>
          <a:p>
            <a:pPr eaLnBrk="1" hangingPunct="1"/>
            <a:r>
              <a:rPr lang="en-US" sz="3000">
                <a:ea typeface="ＭＳ Ｐゴシック" charset="-128"/>
                <a:cs typeface="ＭＳ Ｐゴシック" charset="-128"/>
              </a:rPr>
              <a:t>In our economy, prices form the basis of economic decisions.</a:t>
            </a:r>
          </a:p>
          <a:p>
            <a:pPr eaLnBrk="1" hangingPunct="1"/>
            <a:endParaRPr lang="en-US" sz="300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Go back to pizza slices example</a:t>
            </a:r>
            <a:endParaRPr lang="en-US" smtClean="0">
              <a:ea typeface="ＭＳ Ｐゴシック" charset="-128"/>
              <a:cs typeface="ＭＳ Ｐゴシック" charset="-128"/>
            </a:endParaRPr>
          </a:p>
        </p:txBody>
      </p:sp>
      <p:sp>
        <p:nvSpPr>
          <p:cNvPr id="69635" name="Rectangle 3"/>
          <p:cNvSpPr>
            <a:spLocks noGrp="1" noChangeArrowheads="1"/>
          </p:cNvSpPr>
          <p:nvPr>
            <p:ph sz="quarter" idx="1"/>
          </p:nvPr>
        </p:nvSpPr>
        <p:spPr/>
        <p:txBody>
          <a:bodyPr/>
          <a:lstStyle/>
          <a:p>
            <a:pPr eaLnBrk="1" hangingPunct="1">
              <a:buFont typeface="Wingdings" charset="2"/>
              <a:buNone/>
            </a:pPr>
            <a:r>
              <a:rPr lang="en-GB">
                <a:ea typeface="ＭＳ Ｐゴシック" charset="-128"/>
                <a:cs typeface="ＭＳ Ｐゴシック" charset="-128"/>
              </a:rPr>
              <a:t>Changes in any of the factors </a:t>
            </a:r>
            <a:r>
              <a:rPr lang="en-GB" b="1">
                <a:solidFill>
                  <a:srgbClr val="FF0000"/>
                </a:solidFill>
                <a:ea typeface="ＭＳ Ｐゴシック" charset="-128"/>
                <a:cs typeface="ＭＳ Ｐゴシック" charset="-128"/>
              </a:rPr>
              <a:t>other than price</a:t>
            </a:r>
            <a:r>
              <a:rPr lang="en-GB">
                <a:solidFill>
                  <a:srgbClr val="FF0000"/>
                </a:solidFill>
                <a:ea typeface="ＭＳ Ｐゴシック" charset="-128"/>
                <a:cs typeface="ＭＳ Ｐゴシック" charset="-128"/>
              </a:rPr>
              <a:t> </a:t>
            </a:r>
            <a:r>
              <a:rPr lang="en-GB">
                <a:ea typeface="ＭＳ Ｐゴシック" charset="-128"/>
                <a:cs typeface="ＭＳ Ｐゴシック" charset="-128"/>
              </a:rPr>
              <a:t>causes the demand curve to shift either:</a:t>
            </a:r>
          </a:p>
          <a:p>
            <a:pPr eaLnBrk="1" hangingPunct="1">
              <a:buFont typeface="Wingdings" charset="2"/>
              <a:buNone/>
            </a:pPr>
            <a:endParaRPr lang="en-GB" smtClean="0">
              <a:ea typeface="ＭＳ Ｐゴシック" charset="-128"/>
              <a:cs typeface="ＭＳ Ｐゴシック" charset="-128"/>
            </a:endParaRPr>
          </a:p>
          <a:p>
            <a:endParaRPr lang="en-GB" smtClean="0">
              <a:ea typeface="ＭＳ Ｐゴシック" charset="-128"/>
              <a:cs typeface="ＭＳ Ｐゴシック" charset="-128"/>
            </a:endParaRPr>
          </a:p>
          <a:p>
            <a:pPr eaLnBrk="1" hangingPunct="1"/>
            <a:r>
              <a:rPr lang="en-US" smtClean="0">
                <a:ea typeface="ＭＳ Ｐゴシック" charset="-128"/>
                <a:cs typeface="ＭＳ Ｐゴシック" charset="-128"/>
              </a:rPr>
              <a:t>If the pizza company found a cheaper place to buy tomatoes to make the sauce, which way would the supply curve shift? </a:t>
            </a: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0659" name="Content Placeholder 2"/>
          <p:cNvSpPr>
            <a:spLocks noGrp="1"/>
          </p:cNvSpPr>
          <p:nvPr>
            <p:ph sz="quarter" idx="1"/>
          </p:nvPr>
        </p:nvSpPr>
        <p:spPr/>
        <p:txBody>
          <a:bodyPr/>
          <a:lstStyle/>
          <a:p>
            <a:pPr eaLnBrk="1" hangingPunct="1"/>
            <a:r>
              <a:rPr lang="en-US">
                <a:ea typeface="ＭＳ Ｐゴシック" charset="-128"/>
                <a:cs typeface="ＭＳ Ｐゴシック" charset="-128"/>
              </a:rPr>
              <a:t>Supply and Demand Schedule can be combined into one chart.</a:t>
            </a:r>
          </a:p>
        </p:txBody>
      </p:sp>
      <p:graphicFrame>
        <p:nvGraphicFramePr>
          <p:cNvPr id="4" name="Table 3"/>
          <p:cNvGraphicFramePr>
            <a:graphicFrameLocks noGrp="1"/>
          </p:cNvGraphicFramePr>
          <p:nvPr/>
        </p:nvGraphicFramePr>
        <p:xfrm>
          <a:off x="1066800" y="2667000"/>
          <a:ext cx="6781800" cy="3987802"/>
        </p:xfrm>
        <a:graphic>
          <a:graphicData uri="http://schemas.openxmlformats.org/drawingml/2006/table">
            <a:tbl>
              <a:tblPr firstRow="1" bandRow="1">
                <a:tableStyleId>{5C22544A-7EE6-4342-B048-85BDC9FD1C3A}</a:tableStyleId>
              </a:tblPr>
              <a:tblGrid>
                <a:gridCol w="2260600"/>
                <a:gridCol w="2260600"/>
                <a:gridCol w="2260600"/>
              </a:tblGrid>
              <a:tr h="1317072">
                <a:tc>
                  <a:txBody>
                    <a:bodyPr/>
                    <a:lstStyle/>
                    <a:p>
                      <a:r>
                        <a:rPr lang="en-US" dirty="0" smtClean="0"/>
                        <a:t>Price per Widget ($)</a:t>
                      </a:r>
                      <a:endParaRPr lang="en-US" dirty="0"/>
                    </a:p>
                  </a:txBody>
                  <a:tcPr/>
                </a:tc>
                <a:tc>
                  <a:txBody>
                    <a:bodyPr/>
                    <a:lstStyle/>
                    <a:p>
                      <a:r>
                        <a:rPr lang="en-US" dirty="0" smtClean="0"/>
                        <a:t>Quantity</a:t>
                      </a:r>
                      <a:r>
                        <a:rPr lang="en-US" baseline="0" dirty="0" smtClean="0"/>
                        <a:t> Demanded of Widget per day</a:t>
                      </a:r>
                      <a:endParaRPr lang="en-US" dirty="0"/>
                    </a:p>
                  </a:txBody>
                  <a:tcPr/>
                </a:tc>
                <a:tc>
                  <a:txBody>
                    <a:bodyPr/>
                    <a:lstStyle/>
                    <a:p>
                      <a:r>
                        <a:rPr lang="en-US" dirty="0" smtClean="0"/>
                        <a:t>Quantity</a:t>
                      </a:r>
                      <a:r>
                        <a:rPr lang="en-US" baseline="0" dirty="0" smtClean="0"/>
                        <a:t>  Supplied of Widget per day</a:t>
                      </a:r>
                      <a:endParaRPr lang="en-US" dirty="0"/>
                    </a:p>
                  </a:txBody>
                  <a:tcPr/>
                </a:tc>
              </a:tr>
              <a:tr h="534146">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10</a:t>
                      </a:r>
                      <a:endParaRPr lang="en-US" dirty="0"/>
                    </a:p>
                  </a:txBody>
                  <a:tcPr/>
                </a:tc>
              </a:tr>
              <a:tr h="534146">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r>
              <a:tr h="534146">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r>
              <a:tr h="534146">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4</a:t>
                      </a:r>
                      <a:endParaRPr lang="en-US" dirty="0"/>
                    </a:p>
                  </a:txBody>
                  <a:tcPr/>
                </a:tc>
              </a:tr>
              <a:tr h="534146">
                <a:tc>
                  <a:txBody>
                    <a:bodyPr/>
                    <a:lstStyle/>
                    <a:p>
                      <a:r>
                        <a:rPr lang="en-US" dirty="0" smtClean="0"/>
                        <a:t>$1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1683"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304800" y="1295400"/>
          <a:ext cx="8610600" cy="571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2707" name="Content Placeholder 2"/>
          <p:cNvSpPr>
            <a:spLocks noGrp="1"/>
          </p:cNvSpPr>
          <p:nvPr>
            <p:ph sz="quarter" idx="1"/>
          </p:nvPr>
        </p:nvSpPr>
        <p:spPr/>
        <p:txBody>
          <a:bodyPr/>
          <a:lstStyle/>
          <a:p>
            <a:pPr marL="533400" indent="-533400" eaLnBrk="1" hangingPunct="1">
              <a:buFont typeface="Arial" charset="0"/>
              <a:buChar char="•"/>
            </a:pPr>
            <a:r>
              <a:rPr lang="en-US" sz="3000">
                <a:ea typeface="ＭＳ Ｐゴシック" charset="-128"/>
                <a:cs typeface="ＭＳ Ｐゴシック" charset="-128"/>
              </a:rPr>
              <a:t>A </a:t>
            </a:r>
            <a:r>
              <a:rPr lang="en-US" sz="3000" b="1">
                <a:ea typeface="ＭＳ Ｐゴシック" charset="-128"/>
                <a:cs typeface="ＭＳ Ｐゴシック" charset="-128"/>
              </a:rPr>
              <a:t>surplus </a:t>
            </a:r>
            <a:r>
              <a:rPr lang="en-US" sz="3000">
                <a:ea typeface="ＭＳ Ｐゴシック" charset="-128"/>
                <a:cs typeface="ＭＳ Ｐゴシック" charset="-128"/>
              </a:rPr>
              <a:t>is the amount by which the quantity supplied is higher than the quantity demanded.</a:t>
            </a:r>
          </a:p>
          <a:p>
            <a:pPr marL="952500" lvl="1" indent="-495300" eaLnBrk="1" hangingPunct="1">
              <a:buFont typeface="Arial" charset="0"/>
              <a:buChar char="–"/>
            </a:pPr>
            <a:r>
              <a:rPr lang="en-US" sz="2600"/>
              <a:t>A surplus signals that the price is too high.</a:t>
            </a:r>
            <a:r>
              <a:rPr lang="en-US" sz="2600" u="sng"/>
              <a:t> </a:t>
            </a:r>
          </a:p>
          <a:p>
            <a:pPr marL="952500" lvl="1" indent="-495300" eaLnBrk="1" hangingPunct="1">
              <a:buFont typeface="Arial" charset="0"/>
              <a:buChar char="–"/>
            </a:pPr>
            <a:r>
              <a:rPr lang="en-US" sz="2600"/>
              <a:t>At that price, consumers will not buy all of the product that suppliers are willing to supply. </a:t>
            </a:r>
          </a:p>
          <a:p>
            <a:pPr marL="952500" lvl="1" indent="-495300" eaLnBrk="1" hangingPunct="1">
              <a:buFont typeface="Arial" charset="0"/>
              <a:buChar char="–"/>
            </a:pPr>
            <a:r>
              <a:rPr lang="en-US" sz="2600"/>
              <a:t>In a competitive market, a surplus will not last. Sellers will lower their price to sell their goods.</a:t>
            </a:r>
          </a:p>
          <a:p>
            <a:pPr marL="533400" indent="-533400" eaLnBrk="1" hangingPunct="1">
              <a:buFont typeface="Arial" charset="0"/>
              <a:buChar char="•"/>
            </a:pP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3731"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290946" y="1309255"/>
          <a:ext cx="8610600" cy="57150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990600" y="3200400"/>
            <a:ext cx="655320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638301" y="4686300"/>
            <a:ext cx="2971800" cy="3175"/>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848894" y="4685506"/>
            <a:ext cx="297180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73736" name="Text Box 23"/>
          <p:cNvSpPr txBox="1">
            <a:spLocks noChangeArrowheads="1"/>
          </p:cNvSpPr>
          <p:nvPr/>
        </p:nvSpPr>
        <p:spPr bwMode="auto">
          <a:xfrm>
            <a:off x="7010400" y="11430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Suppose that the price in the Widget market is $4.</a:t>
            </a:r>
          </a:p>
        </p:txBody>
      </p:sp>
      <p:sp>
        <p:nvSpPr>
          <p:cNvPr id="13" name="Text Box 23"/>
          <p:cNvSpPr txBox="1">
            <a:spLocks noChangeArrowheads="1"/>
          </p:cNvSpPr>
          <p:nvPr/>
        </p:nvSpPr>
        <p:spPr bwMode="auto">
          <a:xfrm>
            <a:off x="7010400" y="16002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$4, Quantity demanded will be 4 Widgets</a:t>
            </a:r>
          </a:p>
        </p:txBody>
      </p:sp>
      <p:sp>
        <p:nvSpPr>
          <p:cNvPr id="14" name="Text Box 23"/>
          <p:cNvSpPr txBox="1">
            <a:spLocks noChangeArrowheads="1"/>
          </p:cNvSpPr>
          <p:nvPr/>
        </p:nvSpPr>
        <p:spPr bwMode="auto">
          <a:xfrm>
            <a:off x="7010400" y="22098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$4, Quantity supplied will be 8 Widgets.</a:t>
            </a:r>
          </a:p>
        </p:txBody>
      </p:sp>
      <p:sp>
        <p:nvSpPr>
          <p:cNvPr id="15" name="Text Box 23"/>
          <p:cNvSpPr txBox="1">
            <a:spLocks noChangeArrowheads="1"/>
          </p:cNvSpPr>
          <p:nvPr/>
        </p:nvSpPr>
        <p:spPr bwMode="auto">
          <a:xfrm>
            <a:off x="7010400" y="27432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$4, there will be a surplus of 4 Widgets.</a:t>
            </a:r>
          </a:p>
        </p:txBody>
      </p:sp>
      <p:sp>
        <p:nvSpPr>
          <p:cNvPr id="16" name="AutoShape 6"/>
          <p:cNvSpPr>
            <a:spLocks noChangeArrowheads="1"/>
          </p:cNvSpPr>
          <p:nvPr/>
        </p:nvSpPr>
        <p:spPr bwMode="auto">
          <a:xfrm rot="-3226143">
            <a:off x="3895725" y="2259013"/>
            <a:ext cx="1447800" cy="381000"/>
          </a:xfrm>
          <a:prstGeom prst="leftArrow">
            <a:avLst>
              <a:gd name="adj1" fmla="val 50000"/>
              <a:gd name="adj2" fmla="val 9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7" name="Text Box 7"/>
          <p:cNvSpPr txBox="1">
            <a:spLocks noChangeArrowheads="1"/>
          </p:cNvSpPr>
          <p:nvPr/>
        </p:nvSpPr>
        <p:spPr bwMode="auto">
          <a:xfrm>
            <a:off x="5105400" y="1905000"/>
            <a:ext cx="1371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solidFill>
                  <a:srgbClr val="FF0000"/>
                </a:solidFill>
                <a:latin typeface="Calibri" charset="0"/>
              </a:rPr>
              <a:t>Surplus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linds(horizontal)">
                                      <p:cBhvr>
                                        <p:cTn id="14" dur="500"/>
                                        <p:tgtEl>
                                          <p:spTgt spid="13"/>
                                        </p:tgtEl>
                                      </p:cBhvr>
                                    </p:animEffect>
                                  </p:childTnLst>
                                </p:cTn>
                              </p:par>
                              <p:par>
                                <p:cTn id="15" presetID="55"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55"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4755" name="Content Placeholder 2"/>
          <p:cNvSpPr>
            <a:spLocks noGrp="1"/>
          </p:cNvSpPr>
          <p:nvPr>
            <p:ph sz="quarter" idx="1"/>
          </p:nvPr>
        </p:nvSpPr>
        <p:spPr/>
        <p:txBody>
          <a:bodyPr/>
          <a:lstStyle/>
          <a:p>
            <a:pPr eaLnBrk="1" hangingPunct="1"/>
            <a:r>
              <a:rPr lang="en-US" sz="2800">
                <a:ea typeface="ＭＳ Ｐゴシック" charset="-128"/>
                <a:cs typeface="ＭＳ Ｐゴシック" charset="-128"/>
              </a:rPr>
              <a:t>A </a:t>
            </a:r>
            <a:r>
              <a:rPr lang="en-US" sz="2800" b="1">
                <a:ea typeface="ＭＳ Ｐゴシック" charset="-128"/>
                <a:cs typeface="ＭＳ Ｐゴシック" charset="-128"/>
              </a:rPr>
              <a:t>shortage</a:t>
            </a:r>
            <a:r>
              <a:rPr lang="en-US" sz="2800">
                <a:ea typeface="ＭＳ Ｐゴシック" charset="-128"/>
                <a:cs typeface="ＭＳ Ｐゴシック" charset="-128"/>
              </a:rPr>
              <a:t> is the amount by which the quantity demanded is higher than the quantity supplied</a:t>
            </a:r>
          </a:p>
          <a:p>
            <a:pPr eaLnBrk="1" hangingPunct="1">
              <a:buFont typeface="Wingdings 2" charset="2"/>
              <a:buNone/>
            </a:pPr>
            <a:endParaRPr lang="en-US" sz="2800">
              <a:ea typeface="ＭＳ Ｐゴシック" charset="-128"/>
              <a:cs typeface="ＭＳ Ｐゴシック" charset="-128"/>
            </a:endParaRPr>
          </a:p>
          <a:p>
            <a:pPr lvl="1" eaLnBrk="1" hangingPunct="1"/>
            <a:r>
              <a:rPr lang="en-US" sz="2600"/>
              <a:t>A shortage signals that the price is too low. </a:t>
            </a:r>
          </a:p>
          <a:p>
            <a:pPr lvl="1" eaLnBrk="1" hangingPunct="1"/>
            <a:r>
              <a:rPr lang="en-US" sz="2600"/>
              <a:t>At that price, suppliers will not supply all of the product that consumers are willing to buy. </a:t>
            </a:r>
          </a:p>
          <a:p>
            <a:pPr lvl="1" eaLnBrk="1" hangingPunct="1"/>
            <a:r>
              <a:rPr lang="en-US" sz="2600"/>
              <a:t>In a competitive market, a shortage will not last. Sellers will raise their price.</a:t>
            </a:r>
          </a:p>
          <a:p>
            <a:pPr eaLnBrk="1" hangingPunct="1"/>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228600"/>
            <a:ext cx="8610600" cy="898525"/>
          </a:xfrm>
        </p:spPr>
        <p:txBody>
          <a:bodyPr/>
          <a:lstStyle/>
          <a:p>
            <a:pPr eaLnBrk="1" hangingPunct="1">
              <a:defRPr/>
            </a:pPr>
            <a:r>
              <a:rPr lang="en-US" sz="4800" dirty="0" smtClean="0">
                <a:latin typeface="Tahoma" charset="0"/>
                <a:ea typeface="+mj-ea"/>
                <a:cs typeface="+mj-cs"/>
              </a:rPr>
              <a:t>Let’s recap what you learned:</a:t>
            </a:r>
            <a:endParaRPr lang="en-US" sz="4800" dirty="0">
              <a:solidFill>
                <a:srgbClr val="66FF33"/>
              </a:solidFill>
              <a:latin typeface="Tahoma" charset="0"/>
              <a:ea typeface="+mj-ea"/>
              <a:cs typeface="+mj-cs"/>
            </a:endParaRPr>
          </a:p>
        </p:txBody>
      </p:sp>
      <p:pic>
        <p:nvPicPr>
          <p:cNvPr id="28675" name="Picture 43"/>
          <p:cNvPicPr>
            <a:picLocks noChangeAspect="1" noChangeArrowheads="1"/>
          </p:cNvPicPr>
          <p:nvPr/>
        </p:nvPicPr>
        <p:blipFill>
          <a:blip r:embed="rId2"/>
          <a:srcRect/>
          <a:stretch>
            <a:fillRect/>
          </a:stretch>
        </p:blipFill>
        <p:spPr bwMode="auto">
          <a:xfrm>
            <a:off x="457200" y="2209800"/>
            <a:ext cx="3810000" cy="3810000"/>
          </a:xfrm>
          <a:prstGeom prst="rect">
            <a:avLst/>
          </a:prstGeom>
          <a:noFill/>
          <a:ln w="9525">
            <a:noFill/>
            <a:miter lim="800000"/>
            <a:headEnd/>
            <a:tailEnd/>
          </a:ln>
        </p:spPr>
      </p:pic>
      <p:sp>
        <p:nvSpPr>
          <p:cNvPr id="6188" name="Rectangle 44"/>
          <p:cNvSpPr>
            <a:spLocks noChangeArrowheads="1"/>
          </p:cNvSpPr>
          <p:nvPr/>
        </p:nvSpPr>
        <p:spPr bwMode="auto">
          <a:xfrm>
            <a:off x="4495800" y="1447800"/>
            <a:ext cx="4419600" cy="4800600"/>
          </a:xfrm>
          <a:prstGeom prst="rect">
            <a:avLst/>
          </a:prstGeom>
          <a:noFill/>
          <a:ln w="9525">
            <a:noFill/>
            <a:miter lim="800000"/>
            <a:headEnd/>
            <a:tailEnd/>
          </a:ln>
          <a:effectLst/>
        </p:spPr>
        <p:txBody>
          <a:bodyPr anchorCtr="1">
            <a:prstTxWarp prst="textNoShape">
              <a:avLst/>
            </a:prstTxWarp>
          </a:bodyPr>
          <a:lstStyle/>
          <a:p>
            <a:pPr>
              <a:defRPr/>
            </a:pPr>
            <a:r>
              <a:rPr lang="en-US" sz="2800">
                <a:solidFill>
                  <a:schemeClr val="tx2"/>
                </a:solidFill>
                <a:effectLst>
                  <a:outerShdw blurRad="38100" dist="38100" dir="2700000" algn="tl">
                    <a:srgbClr val="000000"/>
                  </a:outerShdw>
                </a:effectLst>
                <a:latin typeface="Tahoma" charset="0"/>
              </a:rPr>
              <a:t>Supply curves go ___.</a:t>
            </a:r>
          </a:p>
          <a:p>
            <a:pPr>
              <a:defRPr/>
            </a:pPr>
            <a:r>
              <a:rPr lang="en-US" sz="2800">
                <a:solidFill>
                  <a:schemeClr val="tx2"/>
                </a:solidFill>
                <a:effectLst>
                  <a:outerShdw blurRad="38100" dist="38100" dir="2700000" algn="tl">
                    <a:srgbClr val="000000"/>
                  </a:outerShdw>
                </a:effectLst>
                <a:latin typeface="Tahoma" charset="0"/>
              </a:rPr>
              <a:t>Demand curves go ___.</a:t>
            </a:r>
          </a:p>
          <a:p>
            <a:pPr>
              <a:defRPr/>
            </a:pPr>
            <a:endParaRPr lang="en-US" sz="2800">
              <a:solidFill>
                <a:schemeClr val="tx2"/>
              </a:solidFill>
              <a:effectLst>
                <a:outerShdw blurRad="38100" dist="38100" dir="2700000" algn="tl">
                  <a:srgbClr val="000000"/>
                </a:outerShdw>
              </a:effectLst>
              <a:latin typeface="Tahoma" charset="0"/>
            </a:endParaRPr>
          </a:p>
          <a:p>
            <a:pPr>
              <a:defRPr/>
            </a:pPr>
            <a:r>
              <a:rPr lang="en-US" sz="2800">
                <a:solidFill>
                  <a:schemeClr val="tx2"/>
                </a:solidFill>
                <a:effectLst>
                  <a:outerShdw blurRad="38100" dist="38100" dir="2700000" algn="tl">
                    <a:srgbClr val="000000"/>
                  </a:outerShdw>
                </a:effectLst>
                <a:latin typeface="Tahoma" charset="0"/>
              </a:rPr>
              <a:t>The intersection is the __ and is where __ = __. </a:t>
            </a:r>
          </a:p>
          <a:p>
            <a:pPr>
              <a:defRPr/>
            </a:pPr>
            <a:endParaRPr lang="en-US" sz="2800">
              <a:solidFill>
                <a:schemeClr val="tx2"/>
              </a:solidFill>
              <a:effectLst>
                <a:outerShdw blurRad="38100" dist="38100" dir="2700000" algn="tl">
                  <a:srgbClr val="000000"/>
                </a:outerShdw>
              </a:effectLst>
              <a:latin typeface="Tahoma" charset="0"/>
            </a:endParaRPr>
          </a:p>
          <a:p>
            <a:pPr>
              <a:defRPr/>
            </a:pPr>
            <a:r>
              <a:rPr lang="en-US" sz="2800">
                <a:solidFill>
                  <a:schemeClr val="tx2"/>
                </a:solidFill>
                <a:effectLst>
                  <a:outerShdw blurRad="38100" dist="38100" dir="2700000" algn="tl">
                    <a:srgbClr val="000000"/>
                  </a:outerShdw>
                </a:effectLst>
                <a:latin typeface="Tahoma" charset="0"/>
              </a:rPr>
              <a:t>Surpluses are …</a:t>
            </a:r>
          </a:p>
          <a:p>
            <a:pPr>
              <a:defRPr/>
            </a:pPr>
            <a:r>
              <a:rPr lang="en-US" sz="2800">
                <a:solidFill>
                  <a:schemeClr val="tx2"/>
                </a:solidFill>
                <a:effectLst>
                  <a:outerShdw blurRad="38100" dist="38100" dir="2700000" algn="tl">
                    <a:srgbClr val="000000"/>
                  </a:outerShdw>
                </a:effectLst>
                <a:latin typeface="Tahoma" charset="0"/>
              </a:rPr>
              <a:t>Shortages are …</a:t>
            </a:r>
          </a:p>
          <a:p>
            <a:pPr>
              <a:defRPr/>
            </a:pPr>
            <a:endParaRPr lang="en-US" sz="2800">
              <a:solidFill>
                <a:schemeClr val="tx2"/>
              </a:solidFill>
              <a:effectLst>
                <a:outerShdw blurRad="38100" dist="38100" dir="2700000" algn="tl">
                  <a:srgbClr val="000000"/>
                </a:outerShdw>
              </a:effectLst>
              <a:latin typeface="Tahoma" charset="0"/>
            </a:endParaRPr>
          </a:p>
          <a:p>
            <a:pPr>
              <a:defRPr/>
            </a:pPr>
            <a:r>
              <a:rPr lang="en-US" sz="2800">
                <a:solidFill>
                  <a:schemeClr val="tx2"/>
                </a:solidFill>
                <a:effectLst>
                  <a:outerShdw blurRad="38100" dist="38100" dir="2700000" algn="tl">
                    <a:srgbClr val="000000"/>
                  </a:outerShdw>
                </a:effectLst>
                <a:latin typeface="Tahoma" charset="0"/>
              </a:rPr>
              <a:t>The 5 things that we label on the graph are …</a:t>
            </a:r>
          </a:p>
          <a:p>
            <a:pPr>
              <a:defRPr/>
            </a:pPr>
            <a:endParaRPr lang="en-US" sz="2800">
              <a:solidFill>
                <a:schemeClr val="tx2"/>
              </a:solidFill>
              <a:effectLst>
                <a:outerShdw blurRad="38100" dist="38100" dir="2700000" algn="tl">
                  <a:srgbClr val="000000"/>
                </a:outerShdw>
              </a:effectLst>
              <a:latin typeface="Tahoma" charset="0"/>
            </a:endParaRPr>
          </a:p>
          <a:p>
            <a:pPr>
              <a:defRPr/>
            </a:pPr>
            <a:endParaRPr lang="en-US" sz="2800">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5779"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304800" y="1371600"/>
          <a:ext cx="8610600" cy="57150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990600" y="4648200"/>
            <a:ext cx="655320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398713" y="5448300"/>
            <a:ext cx="1449388" cy="1587"/>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611688" y="5448300"/>
            <a:ext cx="144621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75784" name="Text Box 23"/>
          <p:cNvSpPr txBox="1">
            <a:spLocks noChangeArrowheads="1"/>
          </p:cNvSpPr>
          <p:nvPr/>
        </p:nvSpPr>
        <p:spPr bwMode="auto">
          <a:xfrm>
            <a:off x="7010400" y="11430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Suppose that the price in the Widget market is $2.</a:t>
            </a:r>
          </a:p>
        </p:txBody>
      </p:sp>
      <p:sp>
        <p:nvSpPr>
          <p:cNvPr id="13" name="Text Box 23"/>
          <p:cNvSpPr txBox="1">
            <a:spLocks noChangeArrowheads="1"/>
          </p:cNvSpPr>
          <p:nvPr/>
        </p:nvSpPr>
        <p:spPr bwMode="auto">
          <a:xfrm>
            <a:off x="7010400" y="16002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$2, Quantity supplied will be 4 Widgets</a:t>
            </a:r>
          </a:p>
        </p:txBody>
      </p:sp>
      <p:sp>
        <p:nvSpPr>
          <p:cNvPr id="14" name="Text Box 23"/>
          <p:cNvSpPr txBox="1">
            <a:spLocks noChangeArrowheads="1"/>
          </p:cNvSpPr>
          <p:nvPr/>
        </p:nvSpPr>
        <p:spPr bwMode="auto">
          <a:xfrm>
            <a:off x="7010400" y="22098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$2, Quantity demanded will be 8 Widgets.</a:t>
            </a:r>
          </a:p>
        </p:txBody>
      </p:sp>
      <p:sp>
        <p:nvSpPr>
          <p:cNvPr id="15" name="Text Box 23"/>
          <p:cNvSpPr txBox="1">
            <a:spLocks noChangeArrowheads="1"/>
          </p:cNvSpPr>
          <p:nvPr/>
        </p:nvSpPr>
        <p:spPr bwMode="auto">
          <a:xfrm>
            <a:off x="7010400" y="28956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$2, there will be a shortage of 4 Widgets.</a:t>
            </a:r>
          </a:p>
        </p:txBody>
      </p:sp>
      <p:sp>
        <p:nvSpPr>
          <p:cNvPr id="16" name="AutoShape 6"/>
          <p:cNvSpPr>
            <a:spLocks noChangeArrowheads="1"/>
          </p:cNvSpPr>
          <p:nvPr/>
        </p:nvSpPr>
        <p:spPr bwMode="auto">
          <a:xfrm rot="2771718">
            <a:off x="3800475" y="5187950"/>
            <a:ext cx="1447800" cy="381000"/>
          </a:xfrm>
          <a:prstGeom prst="leftArrow">
            <a:avLst>
              <a:gd name="adj1" fmla="val 50000"/>
              <a:gd name="adj2" fmla="val 9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7" name="Text Box 7"/>
          <p:cNvSpPr txBox="1">
            <a:spLocks noChangeArrowheads="1"/>
          </p:cNvSpPr>
          <p:nvPr/>
        </p:nvSpPr>
        <p:spPr bwMode="auto">
          <a:xfrm>
            <a:off x="3200400" y="5638800"/>
            <a:ext cx="1676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solidFill>
                  <a:srgbClr val="FF0000"/>
                </a:solidFill>
                <a:latin typeface="Calibri" charset="0"/>
              </a:rPr>
              <a:t>Shortage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linds(horizontal)">
                                      <p:cBhvr>
                                        <p:cTn id="14" dur="500"/>
                                        <p:tgtEl>
                                          <p:spTgt spid="13"/>
                                        </p:tgtEl>
                                      </p:cBhvr>
                                    </p:animEffect>
                                  </p:childTnLst>
                                </p:cTn>
                              </p:par>
                              <p:par>
                                <p:cTn id="15" presetID="55"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55"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6803" name="Content Placeholder 2"/>
          <p:cNvSpPr>
            <a:spLocks noGrp="1"/>
          </p:cNvSpPr>
          <p:nvPr>
            <p:ph sz="quarter" idx="1"/>
          </p:nvPr>
        </p:nvSpPr>
        <p:spPr/>
        <p:txBody>
          <a:bodyPr/>
          <a:lstStyle/>
          <a:p>
            <a:pPr marL="533400" indent="-533400" eaLnBrk="1" hangingPunct="1">
              <a:lnSpc>
                <a:spcPct val="90000"/>
              </a:lnSpc>
              <a:buFont typeface="Arial" charset="0"/>
              <a:buChar char="•"/>
            </a:pPr>
            <a:r>
              <a:rPr lang="en-US" sz="2800">
                <a:ea typeface="ＭＳ Ｐゴシック" charset="-128"/>
                <a:cs typeface="ＭＳ Ｐゴシック" charset="-128"/>
              </a:rPr>
              <a:t>When operating without restriction, our market economy eliminates shortages and surpluses. </a:t>
            </a:r>
          </a:p>
          <a:p>
            <a:pPr marL="952500" lvl="1" indent="-495300" eaLnBrk="1" hangingPunct="1">
              <a:lnSpc>
                <a:spcPct val="90000"/>
              </a:lnSpc>
              <a:buFont typeface="Arial" charset="0"/>
              <a:buChar char="–"/>
            </a:pPr>
            <a:r>
              <a:rPr lang="en-US" sz="2200"/>
              <a:t>Over time, a surplus forces the price down and a shortage forces the price up until supply and demand are balanced. </a:t>
            </a:r>
          </a:p>
          <a:p>
            <a:pPr marL="952500" lvl="1" indent="-495300" eaLnBrk="1" hangingPunct="1">
              <a:lnSpc>
                <a:spcPct val="90000"/>
              </a:lnSpc>
              <a:buFont typeface="Arial" charset="0"/>
              <a:buChar char="–"/>
            </a:pPr>
            <a:r>
              <a:rPr lang="en-US" sz="2200"/>
              <a:t>The point where they achieve balance is the </a:t>
            </a:r>
            <a:r>
              <a:rPr lang="en-US" sz="2200" b="1"/>
              <a:t>equilibrium price</a:t>
            </a:r>
            <a:r>
              <a:rPr lang="en-US" sz="2200"/>
              <a:t>. At this price, neither a surplus nor a shortage exists.</a:t>
            </a:r>
          </a:p>
          <a:p>
            <a:pPr marL="533400" indent="-533400" eaLnBrk="1" hangingPunct="1">
              <a:lnSpc>
                <a:spcPct val="90000"/>
              </a:lnSpc>
              <a:buFont typeface="Arial" charset="0"/>
              <a:buChar char="•"/>
            </a:pPr>
            <a:r>
              <a:rPr lang="en-US" sz="2400">
                <a:ea typeface="ＭＳ Ｐゴシック" charset="-128"/>
                <a:cs typeface="ＭＳ Ｐゴシック" charset="-128"/>
              </a:rPr>
              <a:t>Once the market price reaches equilibrium, it tends to stay there until either supply or demand changes. </a:t>
            </a:r>
          </a:p>
          <a:p>
            <a:pPr marL="952500" lvl="1" indent="-495300" eaLnBrk="1" hangingPunct="1">
              <a:lnSpc>
                <a:spcPct val="90000"/>
              </a:lnSpc>
              <a:buFont typeface="Arial" charset="0"/>
              <a:buChar char="–"/>
            </a:pPr>
            <a:r>
              <a:rPr lang="en-US" sz="2200"/>
              <a:t>When that happens, a temporary surplus or shortage occurs until the price adjusts to reach a new equilibrium price.</a:t>
            </a:r>
          </a:p>
          <a:p>
            <a:pPr marL="533400" indent="-533400" eaLnBrk="1" hangingPunct="1">
              <a:buFont typeface="Arial" charset="0"/>
              <a:buChar char="•"/>
            </a:pP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ea typeface="ＭＳ Ｐゴシック" charset="-128"/>
                <a:cs typeface="ＭＳ Ｐゴシック" charset="-128"/>
              </a:rPr>
              <a:t>Supply and Demand at Work</a:t>
            </a:r>
          </a:p>
        </p:txBody>
      </p:sp>
      <p:sp>
        <p:nvSpPr>
          <p:cNvPr id="77827" name="Content Placeholder 2"/>
          <p:cNvSpPr>
            <a:spLocks noGrp="1"/>
          </p:cNvSpPr>
          <p:nvPr>
            <p:ph sz="quarter" idx="1"/>
          </p:nvPr>
        </p:nvSpPr>
        <p:spPr/>
        <p:txBody>
          <a:bodyPr/>
          <a:lstStyle/>
          <a:p>
            <a:pPr eaLnBrk="1" hangingPunct="1"/>
            <a:endParaRPr lang="en-US">
              <a:ea typeface="ＭＳ Ｐゴシック" charset="-128"/>
              <a:cs typeface="ＭＳ Ｐゴシック" charset="-128"/>
            </a:endParaRPr>
          </a:p>
        </p:txBody>
      </p:sp>
      <p:graphicFrame>
        <p:nvGraphicFramePr>
          <p:cNvPr id="4" name="Chart 3"/>
          <p:cNvGraphicFramePr/>
          <p:nvPr/>
        </p:nvGraphicFramePr>
        <p:xfrm>
          <a:off x="304800" y="1295400"/>
          <a:ext cx="8610600" cy="57150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990600" y="3886200"/>
            <a:ext cx="655320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77830" name="Text Box 23"/>
          <p:cNvSpPr txBox="1">
            <a:spLocks noChangeArrowheads="1"/>
          </p:cNvSpPr>
          <p:nvPr/>
        </p:nvSpPr>
        <p:spPr bwMode="auto">
          <a:xfrm>
            <a:off x="7010400" y="11430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Suppose that the price in the Widget market is $3.</a:t>
            </a:r>
          </a:p>
        </p:txBody>
      </p:sp>
      <p:sp>
        <p:nvSpPr>
          <p:cNvPr id="13" name="Text Box 23"/>
          <p:cNvSpPr txBox="1">
            <a:spLocks noChangeArrowheads="1"/>
          </p:cNvSpPr>
          <p:nvPr/>
        </p:nvSpPr>
        <p:spPr bwMode="auto">
          <a:xfrm>
            <a:off x="7010400" y="1676400"/>
            <a:ext cx="1905000" cy="400050"/>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$3, Quantity supplied will be 6 Widgets</a:t>
            </a:r>
          </a:p>
        </p:txBody>
      </p:sp>
      <p:sp>
        <p:nvSpPr>
          <p:cNvPr id="14" name="Text Box 23"/>
          <p:cNvSpPr txBox="1">
            <a:spLocks noChangeArrowheads="1"/>
          </p:cNvSpPr>
          <p:nvPr/>
        </p:nvSpPr>
        <p:spPr bwMode="auto">
          <a:xfrm>
            <a:off x="7010400" y="22098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$3, Quantity demanded will be 6 Widgets.</a:t>
            </a:r>
          </a:p>
        </p:txBody>
      </p:sp>
      <p:sp>
        <p:nvSpPr>
          <p:cNvPr id="15" name="Text Box 23"/>
          <p:cNvSpPr txBox="1">
            <a:spLocks noChangeArrowheads="1"/>
          </p:cNvSpPr>
          <p:nvPr/>
        </p:nvSpPr>
        <p:spPr bwMode="auto">
          <a:xfrm>
            <a:off x="7010400" y="2895600"/>
            <a:ext cx="1905000" cy="554038"/>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latin typeface="Verdana" charset="0"/>
                <a:ea typeface="Times New Roman" charset="0"/>
                <a:cs typeface="Times New Roman" charset="0"/>
              </a:rPr>
              <a:t>At $3, there will be neither a surplus or a shortage.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linds(horizontal)">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457200" y="1506538"/>
            <a:ext cx="8229600" cy="1470025"/>
          </a:xfrm>
        </p:spPr>
        <p:txBody>
          <a:bodyPr/>
          <a:lstStyle/>
          <a:p>
            <a:pPr eaLnBrk="1" hangingPunct="1"/>
            <a:r>
              <a:rPr>
                <a:ea typeface="ＭＳ Ｐゴシック" charset="-128"/>
                <a:cs typeface="ＭＳ Ｐゴシック" charset="-128"/>
              </a:rPr>
              <a:t>Supply and Demand Practice Answers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1" name="Chart 10"/>
          <p:cNvGraphicFramePr/>
          <p:nvPr/>
        </p:nvGraphicFramePr>
        <p:xfrm>
          <a:off x="0" y="0"/>
          <a:ext cx="9144000" cy="6629400"/>
        </p:xfrm>
        <a:graphic>
          <a:graphicData uri="http://schemas.openxmlformats.org/drawingml/2006/chart">
            <c:chart xmlns:c="http://schemas.openxmlformats.org/drawingml/2006/chart" xmlns:r="http://schemas.openxmlformats.org/officeDocument/2006/relationships" r:id="rId2"/>
          </a:graphicData>
        </a:graphic>
      </p:graphicFrame>
      <p:sp>
        <p:nvSpPr>
          <p:cNvPr id="19462" name="AutoShape 6"/>
          <p:cNvSpPr>
            <a:spLocks noChangeArrowheads="1"/>
          </p:cNvSpPr>
          <p:nvPr/>
        </p:nvSpPr>
        <p:spPr bwMode="auto">
          <a:xfrm rot="-3226143">
            <a:off x="3819525" y="1344613"/>
            <a:ext cx="1447800" cy="381000"/>
          </a:xfrm>
          <a:prstGeom prst="leftArrow">
            <a:avLst>
              <a:gd name="adj1" fmla="val 50000"/>
              <a:gd name="adj2" fmla="val 9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19463" name="Text Box 7"/>
          <p:cNvSpPr txBox="1">
            <a:spLocks noChangeArrowheads="1"/>
          </p:cNvSpPr>
          <p:nvPr/>
        </p:nvSpPr>
        <p:spPr bwMode="auto">
          <a:xfrm>
            <a:off x="5029200" y="609600"/>
            <a:ext cx="2209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solidFill>
                  <a:srgbClr val="FF0000"/>
                </a:solidFill>
                <a:latin typeface="Calibri" charset="0"/>
              </a:rPr>
              <a:t>Surplus</a:t>
            </a:r>
          </a:p>
        </p:txBody>
      </p:sp>
      <p:sp>
        <p:nvSpPr>
          <p:cNvPr id="19459" name="Line 3"/>
          <p:cNvSpPr>
            <a:spLocks noChangeShapeType="1"/>
          </p:cNvSpPr>
          <p:nvPr/>
        </p:nvSpPr>
        <p:spPr bwMode="auto">
          <a:xfrm>
            <a:off x="762000" y="2362200"/>
            <a:ext cx="4876800" cy="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19460" name="Line 4"/>
          <p:cNvSpPr>
            <a:spLocks noChangeShapeType="1"/>
          </p:cNvSpPr>
          <p:nvPr/>
        </p:nvSpPr>
        <p:spPr bwMode="auto">
          <a:xfrm>
            <a:off x="3200400" y="2362200"/>
            <a:ext cx="0" cy="36576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19461" name="Line 5"/>
          <p:cNvSpPr>
            <a:spLocks noChangeShapeType="1"/>
          </p:cNvSpPr>
          <p:nvPr/>
        </p:nvSpPr>
        <p:spPr bwMode="auto">
          <a:xfrm>
            <a:off x="5562600" y="2362200"/>
            <a:ext cx="46038" cy="36576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2"/>
                                        </p:tgtEl>
                                        <p:attrNameLst>
                                          <p:attrName>style.visibility</p:attrName>
                                        </p:attrNameLst>
                                      </p:cBhvr>
                                      <p:to>
                                        <p:strVal val="visible"/>
                                      </p:to>
                                    </p:set>
                                  </p:childTnLst>
                                </p:cTn>
                              </p:par>
                              <p:par>
                                <p:cTn id="19" presetID="2" presetClass="entr" presetSubtype="4" fill="hold" grpId="0" nodeType="withEffect">
                                  <p:stCondLst>
                                    <p:cond delay="0"/>
                                  </p:stCondLst>
                                  <p:childTnLst>
                                    <p:set>
                                      <p:cBhvr>
                                        <p:cTn id="20" dur="1" fill="hold">
                                          <p:stCondLst>
                                            <p:cond delay="0"/>
                                          </p:stCondLst>
                                        </p:cTn>
                                        <p:tgtEl>
                                          <p:spTgt spid="19463"/>
                                        </p:tgtEl>
                                        <p:attrNameLst>
                                          <p:attrName>style.visibility</p:attrName>
                                        </p:attrNameLst>
                                      </p:cBhvr>
                                      <p:to>
                                        <p:strVal val="visible"/>
                                      </p:to>
                                    </p:set>
                                    <p:anim calcmode="lin" valueType="num">
                                      <p:cBhvr additive="base">
                                        <p:cTn id="21" dur="500" fill="hold"/>
                                        <p:tgtEl>
                                          <p:spTgt spid="19463"/>
                                        </p:tgtEl>
                                        <p:attrNameLst>
                                          <p:attrName>ppt_x</p:attrName>
                                        </p:attrNameLst>
                                      </p:cBhvr>
                                      <p:tavLst>
                                        <p:tav tm="0">
                                          <p:val>
                                            <p:strVal val="#ppt_x"/>
                                          </p:val>
                                        </p:tav>
                                        <p:tav tm="100000">
                                          <p:val>
                                            <p:strVal val="#ppt_x"/>
                                          </p:val>
                                        </p:tav>
                                      </p:tavLst>
                                    </p:anim>
                                    <p:anim calcmode="lin" valueType="num">
                                      <p:cBhvr additive="base">
                                        <p:cTn id="22"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p:bldP spid="19459" grpId="0" animBg="1"/>
      <p:bldP spid="19460" grpId="0" animBg="1"/>
      <p:bldP spid="19461" grpId="0" animBg="1"/>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2" name="Chart 11"/>
          <p:cNvGraphicFramePr/>
          <p:nvPr/>
        </p:nvGraphicFramePr>
        <p:xfrm>
          <a:off x="0" y="0"/>
          <a:ext cx="9144000" cy="6629400"/>
        </p:xfrm>
        <a:graphic>
          <a:graphicData uri="http://schemas.openxmlformats.org/drawingml/2006/chart">
            <c:chart xmlns:c="http://schemas.openxmlformats.org/drawingml/2006/chart" xmlns:r="http://schemas.openxmlformats.org/officeDocument/2006/relationships" r:id="rId2"/>
          </a:graphicData>
        </a:graphic>
      </p:graphicFrame>
      <p:sp>
        <p:nvSpPr>
          <p:cNvPr id="21509" name="Line 5"/>
          <p:cNvSpPr>
            <a:spLocks noChangeShapeType="1"/>
          </p:cNvSpPr>
          <p:nvPr/>
        </p:nvSpPr>
        <p:spPr bwMode="auto">
          <a:xfrm>
            <a:off x="5638800" y="4191000"/>
            <a:ext cx="46038" cy="17526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21507" name="Line 3"/>
          <p:cNvSpPr>
            <a:spLocks noChangeShapeType="1"/>
          </p:cNvSpPr>
          <p:nvPr/>
        </p:nvSpPr>
        <p:spPr bwMode="auto">
          <a:xfrm>
            <a:off x="685800" y="4114800"/>
            <a:ext cx="7239000" cy="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21508" name="Line 4"/>
          <p:cNvSpPr>
            <a:spLocks noChangeShapeType="1"/>
          </p:cNvSpPr>
          <p:nvPr/>
        </p:nvSpPr>
        <p:spPr bwMode="auto">
          <a:xfrm>
            <a:off x="3200400" y="4114800"/>
            <a:ext cx="0" cy="18288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21510" name="AutoShape 6"/>
          <p:cNvSpPr>
            <a:spLocks noChangeArrowheads="1"/>
          </p:cNvSpPr>
          <p:nvPr/>
        </p:nvSpPr>
        <p:spPr bwMode="auto">
          <a:xfrm rot="6558206">
            <a:off x="3876675" y="4521200"/>
            <a:ext cx="914400" cy="3048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11" name="Text Box 7"/>
          <p:cNvSpPr txBox="1">
            <a:spLocks noChangeArrowheads="1"/>
          </p:cNvSpPr>
          <p:nvPr/>
        </p:nvSpPr>
        <p:spPr bwMode="auto">
          <a:xfrm>
            <a:off x="3581400" y="5257800"/>
            <a:ext cx="1447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solidFill>
                  <a:srgbClr val="FF0000"/>
                </a:solidFill>
                <a:latin typeface="Calibri" charset="0"/>
              </a:rPr>
              <a:t>Shortage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strVal val="#ppt_w*0.70"/>
                                          </p:val>
                                        </p:tav>
                                        <p:tav tm="100000">
                                          <p:val>
                                            <p:strVal val="#ppt_w"/>
                                          </p:val>
                                        </p:tav>
                                      </p:tavLst>
                                    </p:anim>
                                    <p:anim calcmode="lin" valueType="num">
                                      <p:cBhvr>
                                        <p:cTn id="8" dur="1000" fill="hold"/>
                                        <p:tgtEl>
                                          <p:spTgt spid="21507"/>
                                        </p:tgtEl>
                                        <p:attrNameLst>
                                          <p:attrName>ppt_h</p:attrName>
                                        </p:attrNameLst>
                                      </p:cBhvr>
                                      <p:tavLst>
                                        <p:tav tm="0">
                                          <p:val>
                                            <p:strVal val="#ppt_h"/>
                                          </p:val>
                                        </p:tav>
                                        <p:tav tm="100000">
                                          <p:val>
                                            <p:strVal val="#ppt_h"/>
                                          </p:val>
                                        </p:tav>
                                      </p:tavLst>
                                    </p:anim>
                                    <p:animEffect transition="in" filter="fade">
                                      <p:cBhvr>
                                        <p:cTn id="9" dur="1000"/>
                                        <p:tgtEl>
                                          <p:spTgt spid="2150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508"/>
                                        </p:tgtEl>
                                        <p:attrNameLst>
                                          <p:attrName>style.visibility</p:attrName>
                                        </p:attrNameLst>
                                      </p:cBhvr>
                                      <p:to>
                                        <p:strVal val="visible"/>
                                      </p:to>
                                    </p:set>
                                    <p:anim calcmode="lin" valueType="num">
                                      <p:cBhvr>
                                        <p:cTn id="14" dur="1000" fill="hold"/>
                                        <p:tgtEl>
                                          <p:spTgt spid="21508"/>
                                        </p:tgtEl>
                                        <p:attrNameLst>
                                          <p:attrName>ppt_w</p:attrName>
                                        </p:attrNameLst>
                                      </p:cBhvr>
                                      <p:tavLst>
                                        <p:tav tm="0">
                                          <p:val>
                                            <p:strVal val="#ppt_w*0.70"/>
                                          </p:val>
                                        </p:tav>
                                        <p:tav tm="100000">
                                          <p:val>
                                            <p:strVal val="#ppt_w"/>
                                          </p:val>
                                        </p:tav>
                                      </p:tavLst>
                                    </p:anim>
                                    <p:anim calcmode="lin" valueType="num">
                                      <p:cBhvr>
                                        <p:cTn id="15" dur="1000" fill="hold"/>
                                        <p:tgtEl>
                                          <p:spTgt spid="21508"/>
                                        </p:tgtEl>
                                        <p:attrNameLst>
                                          <p:attrName>ppt_h</p:attrName>
                                        </p:attrNameLst>
                                      </p:cBhvr>
                                      <p:tavLst>
                                        <p:tav tm="0">
                                          <p:val>
                                            <p:strVal val="#ppt_h"/>
                                          </p:val>
                                        </p:tav>
                                        <p:tav tm="100000">
                                          <p:val>
                                            <p:strVal val="#ppt_h"/>
                                          </p:val>
                                        </p:tav>
                                      </p:tavLst>
                                    </p:anim>
                                    <p:animEffect transition="in" filter="fade">
                                      <p:cBhvr>
                                        <p:cTn id="16" dur="1000"/>
                                        <p:tgtEl>
                                          <p:spTgt spid="2150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509"/>
                                        </p:tgtEl>
                                        <p:attrNameLst>
                                          <p:attrName>style.visibility</p:attrName>
                                        </p:attrNameLst>
                                      </p:cBhvr>
                                      <p:to>
                                        <p:strVal val="visible"/>
                                      </p:to>
                                    </p:set>
                                    <p:anim calcmode="lin" valueType="num">
                                      <p:cBhvr>
                                        <p:cTn id="21" dur="1000" fill="hold"/>
                                        <p:tgtEl>
                                          <p:spTgt spid="21509"/>
                                        </p:tgtEl>
                                        <p:attrNameLst>
                                          <p:attrName>ppt_w</p:attrName>
                                        </p:attrNameLst>
                                      </p:cBhvr>
                                      <p:tavLst>
                                        <p:tav tm="0">
                                          <p:val>
                                            <p:strVal val="#ppt_w*0.70"/>
                                          </p:val>
                                        </p:tav>
                                        <p:tav tm="100000">
                                          <p:val>
                                            <p:strVal val="#ppt_w"/>
                                          </p:val>
                                        </p:tav>
                                      </p:tavLst>
                                    </p:anim>
                                    <p:anim calcmode="lin" valueType="num">
                                      <p:cBhvr>
                                        <p:cTn id="22" dur="1000" fill="hold"/>
                                        <p:tgtEl>
                                          <p:spTgt spid="21509"/>
                                        </p:tgtEl>
                                        <p:attrNameLst>
                                          <p:attrName>ppt_h</p:attrName>
                                        </p:attrNameLst>
                                      </p:cBhvr>
                                      <p:tavLst>
                                        <p:tav tm="0">
                                          <p:val>
                                            <p:strVal val="#ppt_h"/>
                                          </p:val>
                                        </p:tav>
                                        <p:tav tm="100000">
                                          <p:val>
                                            <p:strVal val="#ppt_h"/>
                                          </p:val>
                                        </p:tav>
                                      </p:tavLst>
                                    </p:anim>
                                    <p:animEffect transition="in" filter="fade">
                                      <p:cBhvr>
                                        <p:cTn id="23" dur="1000"/>
                                        <p:tgtEl>
                                          <p:spTgt spid="2150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1510"/>
                                        </p:tgtEl>
                                        <p:attrNameLst>
                                          <p:attrName>style.visibility</p:attrName>
                                        </p:attrNameLst>
                                      </p:cBhvr>
                                      <p:to>
                                        <p:strVal val="visible"/>
                                      </p:to>
                                    </p:set>
                                    <p:anim calcmode="lin" valueType="num">
                                      <p:cBhvr additive="base">
                                        <p:cTn id="28" dur="500" fill="hold"/>
                                        <p:tgtEl>
                                          <p:spTgt spid="21510"/>
                                        </p:tgtEl>
                                        <p:attrNameLst>
                                          <p:attrName>ppt_x</p:attrName>
                                        </p:attrNameLst>
                                      </p:cBhvr>
                                      <p:tavLst>
                                        <p:tav tm="0">
                                          <p:val>
                                            <p:strVal val="#ppt_x"/>
                                          </p:val>
                                        </p:tav>
                                        <p:tav tm="100000">
                                          <p:val>
                                            <p:strVal val="#ppt_x"/>
                                          </p:val>
                                        </p:tav>
                                      </p:tavLst>
                                    </p:anim>
                                    <p:anim calcmode="lin" valueType="num">
                                      <p:cBhvr additive="base">
                                        <p:cTn id="29" dur="500" fill="hold"/>
                                        <p:tgtEl>
                                          <p:spTgt spid="215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1511"/>
                                        </p:tgtEl>
                                        <p:attrNameLst>
                                          <p:attrName>style.visibility</p:attrName>
                                        </p:attrNameLst>
                                      </p:cBhvr>
                                      <p:to>
                                        <p:strVal val="visible"/>
                                      </p:to>
                                    </p:set>
                                    <p:anim calcmode="lin" valueType="num">
                                      <p:cBhvr additive="base">
                                        <p:cTn id="32" dur="500" fill="hold"/>
                                        <p:tgtEl>
                                          <p:spTgt spid="21511"/>
                                        </p:tgtEl>
                                        <p:attrNameLst>
                                          <p:attrName>ppt_x</p:attrName>
                                        </p:attrNameLst>
                                      </p:cBhvr>
                                      <p:tavLst>
                                        <p:tav tm="0">
                                          <p:val>
                                            <p:strVal val="#ppt_x"/>
                                          </p:val>
                                        </p:tav>
                                        <p:tav tm="100000">
                                          <p:val>
                                            <p:strVal val="#ppt_x"/>
                                          </p:val>
                                        </p:tav>
                                      </p:tavLst>
                                    </p:anim>
                                    <p:anim calcmode="lin" valueType="num">
                                      <p:cBhvr additive="base">
                                        <p:cTn id="33"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21507" grpId="0" animBg="1"/>
      <p:bldP spid="21508" grpId="0" animBg="1"/>
      <p:bldP spid="21510" grpId="0" animBg="1"/>
      <p:bldP spid="21511" grpId="0"/>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Text Box 5"/>
          <p:cNvSpPr txBox="1">
            <a:spLocks noChangeArrowheads="1"/>
          </p:cNvSpPr>
          <p:nvPr/>
        </p:nvSpPr>
        <p:spPr bwMode="auto">
          <a:xfrm>
            <a:off x="3505200" y="4800600"/>
            <a:ext cx="609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latin typeface="Calibri" charset="0"/>
              </a:rPr>
              <a:t>6</a:t>
            </a:r>
          </a:p>
        </p:txBody>
      </p:sp>
      <p:graphicFrame>
        <p:nvGraphicFramePr>
          <p:cNvPr id="9" name="Chart 8"/>
          <p:cNvGraphicFramePr/>
          <p:nvPr/>
        </p:nvGraphicFramePr>
        <p:xfrm>
          <a:off x="0" y="0"/>
          <a:ext cx="9144000" cy="6629400"/>
        </p:xfrm>
        <a:graphic>
          <a:graphicData uri="http://schemas.openxmlformats.org/drawingml/2006/chart">
            <c:chart xmlns:c="http://schemas.openxmlformats.org/drawingml/2006/chart" xmlns:r="http://schemas.openxmlformats.org/officeDocument/2006/relationships" r:id="rId2"/>
          </a:graphicData>
        </a:graphic>
      </p:graphicFrame>
      <p:sp>
        <p:nvSpPr>
          <p:cNvPr id="81924" name="Text Box 7"/>
          <p:cNvSpPr txBox="1">
            <a:spLocks noChangeArrowheads="1"/>
          </p:cNvSpPr>
          <p:nvPr/>
        </p:nvSpPr>
        <p:spPr bwMode="auto">
          <a:xfrm>
            <a:off x="3429000" y="762000"/>
            <a:ext cx="2819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a:solidFill>
                  <a:srgbClr val="FF0000"/>
                </a:solidFill>
                <a:latin typeface="Calibri" charset="0"/>
              </a:rPr>
              <a:t>Market Equilibrium</a:t>
            </a:r>
          </a:p>
        </p:txBody>
      </p:sp>
      <p:sp>
        <p:nvSpPr>
          <p:cNvPr id="81925" name="AutoShape 6"/>
          <p:cNvSpPr>
            <a:spLocks noChangeArrowheads="1"/>
          </p:cNvSpPr>
          <p:nvPr/>
        </p:nvSpPr>
        <p:spPr bwMode="auto">
          <a:xfrm rot="-4903565">
            <a:off x="3835400" y="2078038"/>
            <a:ext cx="1447800" cy="381000"/>
          </a:xfrm>
          <a:prstGeom prst="leftArrow">
            <a:avLst>
              <a:gd name="adj1" fmla="val 50000"/>
              <a:gd name="adj2" fmla="val 95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81926" name="Line 3"/>
          <p:cNvSpPr>
            <a:spLocks noChangeShapeType="1"/>
          </p:cNvSpPr>
          <p:nvPr/>
        </p:nvSpPr>
        <p:spPr bwMode="auto">
          <a:xfrm>
            <a:off x="762000" y="3200400"/>
            <a:ext cx="3657600" cy="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81927" name="Line 4"/>
          <p:cNvSpPr>
            <a:spLocks noChangeShapeType="1"/>
          </p:cNvSpPr>
          <p:nvPr/>
        </p:nvSpPr>
        <p:spPr bwMode="auto">
          <a:xfrm>
            <a:off x="4343400" y="3200400"/>
            <a:ext cx="0" cy="26670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hart 6"/>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82947" name="Line 8"/>
          <p:cNvSpPr>
            <a:spLocks noChangeShapeType="1"/>
          </p:cNvSpPr>
          <p:nvPr/>
        </p:nvSpPr>
        <p:spPr bwMode="auto">
          <a:xfrm>
            <a:off x="4191000" y="2438400"/>
            <a:ext cx="46038" cy="373380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
        <p:nvSpPr>
          <p:cNvPr id="82948" name="Line 7"/>
          <p:cNvSpPr>
            <a:spLocks noChangeShapeType="1"/>
          </p:cNvSpPr>
          <p:nvPr/>
        </p:nvSpPr>
        <p:spPr bwMode="auto">
          <a:xfrm>
            <a:off x="762000" y="2392363"/>
            <a:ext cx="3429000" cy="0"/>
          </a:xfrm>
          <a:prstGeom prst="line">
            <a:avLst/>
          </a:prstGeom>
          <a:noFill/>
          <a:ln w="25400">
            <a:solidFill>
              <a:srgbClr val="FF0000"/>
            </a:solidFill>
            <a:prstDash val="dash"/>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457200"/>
            <a:ext cx="7772400" cy="1143000"/>
          </a:xfrm>
        </p:spPr>
        <p:txBody>
          <a:bodyPr rtlCol="0">
            <a:normAutofit fontScale="90000"/>
          </a:bodyPr>
          <a:lstStyle/>
          <a:p>
            <a:pPr eaLnBrk="1" fontAlgn="auto" hangingPunct="1">
              <a:spcAft>
                <a:spcPts val="0"/>
              </a:spcAft>
              <a:defRPr/>
            </a:pPr>
            <a:r>
              <a:rPr lang="en-US" sz="3200" dirty="0" smtClean="0">
                <a:ea typeface="+mj-ea"/>
                <a:cs typeface="+mj-cs"/>
              </a:rPr>
              <a:t>1. The income of the Chapel Hill townies declines after an early loss during March Madness.</a:t>
            </a:r>
            <a:r>
              <a:rPr lang="en-US" dirty="0" smtClean="0">
                <a:ea typeface="+mj-ea"/>
                <a:cs typeface="+mj-cs"/>
              </a:rPr>
              <a:t> </a:t>
            </a:r>
          </a:p>
        </p:txBody>
      </p:sp>
      <p:sp>
        <p:nvSpPr>
          <p:cNvPr id="83971" name="Line 4"/>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3972" name="Line 5"/>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3973" name="Text Box 6"/>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3974" name="Text Box 7"/>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3975" name="Line 8"/>
          <p:cNvSpPr>
            <a:spLocks noChangeShapeType="1"/>
          </p:cNvSpPr>
          <p:nvPr/>
        </p:nvSpPr>
        <p:spPr bwMode="auto">
          <a:xfrm>
            <a:off x="3429000" y="19812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3976" name="Line 9"/>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3977" name="Text Box 10"/>
          <p:cNvSpPr txBox="1">
            <a:spLocks noChangeArrowheads="1"/>
          </p:cNvSpPr>
          <p:nvPr/>
        </p:nvSpPr>
        <p:spPr bwMode="auto">
          <a:xfrm>
            <a:off x="7086600" y="49530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3978" name="Text Box 11"/>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3084" name="Line 12"/>
          <p:cNvSpPr>
            <a:spLocks noChangeShapeType="1"/>
          </p:cNvSpPr>
          <p:nvPr/>
        </p:nvSpPr>
        <p:spPr bwMode="auto">
          <a:xfrm>
            <a:off x="2667000" y="27432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3085" name="Text Box 13"/>
          <p:cNvSpPr txBox="1">
            <a:spLocks noChangeArrowheads="1"/>
          </p:cNvSpPr>
          <p:nvPr/>
        </p:nvSpPr>
        <p:spPr bwMode="auto">
          <a:xfrm>
            <a:off x="6248400" y="5638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3086" name="Line 14"/>
          <p:cNvSpPr>
            <a:spLocks noChangeShapeType="1"/>
          </p:cNvSpPr>
          <p:nvPr/>
        </p:nvSpPr>
        <p:spPr bwMode="auto">
          <a:xfrm flipH="1">
            <a:off x="1905000" y="3581400"/>
            <a:ext cx="3200400" cy="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3087" name="Line 15"/>
          <p:cNvSpPr>
            <a:spLocks noChangeShapeType="1"/>
          </p:cNvSpPr>
          <p:nvPr/>
        </p:nvSpPr>
        <p:spPr bwMode="auto">
          <a:xfrm flipH="1">
            <a:off x="5181600" y="3657600"/>
            <a:ext cx="0" cy="259080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3088" name="Text Box 16"/>
          <p:cNvSpPr txBox="1">
            <a:spLocks noChangeArrowheads="1"/>
          </p:cNvSpPr>
          <p:nvPr/>
        </p:nvSpPr>
        <p:spPr bwMode="auto">
          <a:xfrm>
            <a:off x="1219200" y="3352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sp>
        <p:nvSpPr>
          <p:cNvPr id="3089" name="Text Box 17"/>
          <p:cNvSpPr txBox="1">
            <a:spLocks noChangeArrowheads="1"/>
          </p:cNvSpPr>
          <p:nvPr/>
        </p:nvSpPr>
        <p:spPr bwMode="auto">
          <a:xfrm>
            <a:off x="5029200" y="60960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sp>
        <p:nvSpPr>
          <p:cNvPr id="3090" name="Line 18"/>
          <p:cNvSpPr>
            <a:spLocks noChangeShapeType="1"/>
          </p:cNvSpPr>
          <p:nvPr/>
        </p:nvSpPr>
        <p:spPr bwMode="auto">
          <a:xfrm flipH="1" flipV="1">
            <a:off x="1905000" y="4267200"/>
            <a:ext cx="2438400" cy="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3091" name="Line 19"/>
          <p:cNvSpPr>
            <a:spLocks noChangeShapeType="1"/>
          </p:cNvSpPr>
          <p:nvPr/>
        </p:nvSpPr>
        <p:spPr bwMode="auto">
          <a:xfrm>
            <a:off x="4343400" y="4267200"/>
            <a:ext cx="0" cy="190500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3093" name="Text Box 21"/>
          <p:cNvSpPr txBox="1">
            <a:spLocks noChangeArrowheads="1"/>
          </p:cNvSpPr>
          <p:nvPr/>
        </p:nvSpPr>
        <p:spPr bwMode="auto">
          <a:xfrm>
            <a:off x="1219200" y="4114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3094" name="Text Box 22"/>
          <p:cNvSpPr txBox="1">
            <a:spLocks noChangeArrowheads="1"/>
          </p:cNvSpPr>
          <p:nvPr/>
        </p:nvSpPr>
        <p:spPr bwMode="auto">
          <a:xfrm>
            <a:off x="4267200" y="60960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3095" name="AutoShape 23"/>
          <p:cNvSpPr>
            <a:spLocks noChangeArrowheads="1"/>
          </p:cNvSpPr>
          <p:nvPr/>
        </p:nvSpPr>
        <p:spPr bwMode="auto">
          <a:xfrm rot="10800000">
            <a:off x="4495800" y="6477000"/>
            <a:ext cx="838200" cy="228600"/>
          </a:xfrm>
          <a:prstGeom prst="rightArrow">
            <a:avLst>
              <a:gd name="adj1" fmla="val 50000"/>
              <a:gd name="adj2" fmla="val 91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3096" name="AutoShape 24"/>
          <p:cNvSpPr>
            <a:spLocks noChangeArrowheads="1"/>
          </p:cNvSpPr>
          <p:nvPr/>
        </p:nvSpPr>
        <p:spPr bwMode="auto">
          <a:xfrm flipV="1">
            <a:off x="914400" y="3657600"/>
            <a:ext cx="304800" cy="609600"/>
          </a:xfrm>
          <a:prstGeom prst="upArrow">
            <a:avLst>
              <a:gd name="adj1" fmla="val 50000"/>
              <a:gd name="adj2" fmla="val 40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9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96"/>
                                        </p:tgtEl>
                                        <p:attrNameLst>
                                          <p:attrName>style.visibility</p:attrName>
                                        </p:attrNameLst>
                                      </p:cBhvr>
                                      <p:to>
                                        <p:strVal val="visible"/>
                                      </p:to>
                                    </p:set>
                                    <p:anim calcmode="lin" valueType="num">
                                      <p:cBhvr>
                                        <p:cTn id="21" dur="1000" fill="hold"/>
                                        <p:tgtEl>
                                          <p:spTgt spid="3096"/>
                                        </p:tgtEl>
                                        <p:attrNameLst>
                                          <p:attrName>ppt_w</p:attrName>
                                        </p:attrNameLst>
                                      </p:cBhvr>
                                      <p:tavLst>
                                        <p:tav tm="0">
                                          <p:val>
                                            <p:strVal val="#ppt_w*0.70"/>
                                          </p:val>
                                        </p:tav>
                                        <p:tav tm="100000">
                                          <p:val>
                                            <p:strVal val="#ppt_w"/>
                                          </p:val>
                                        </p:tav>
                                      </p:tavLst>
                                    </p:anim>
                                    <p:anim calcmode="lin" valueType="num">
                                      <p:cBhvr>
                                        <p:cTn id="22" dur="1000" fill="hold"/>
                                        <p:tgtEl>
                                          <p:spTgt spid="3096"/>
                                        </p:tgtEl>
                                        <p:attrNameLst>
                                          <p:attrName>ppt_h</p:attrName>
                                        </p:attrNameLst>
                                      </p:cBhvr>
                                      <p:tavLst>
                                        <p:tav tm="0">
                                          <p:val>
                                            <p:strVal val="#ppt_h"/>
                                          </p:val>
                                        </p:tav>
                                        <p:tav tm="100000">
                                          <p:val>
                                            <p:strVal val="#ppt_h"/>
                                          </p:val>
                                        </p:tav>
                                      </p:tavLst>
                                    </p:anim>
                                    <p:animEffect transition="in" filter="fade">
                                      <p:cBhvr>
                                        <p:cTn id="23" dur="1000"/>
                                        <p:tgtEl>
                                          <p:spTgt spid="3096"/>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3095"/>
                                        </p:tgtEl>
                                        <p:attrNameLst>
                                          <p:attrName>style.visibility</p:attrName>
                                        </p:attrNameLst>
                                      </p:cBhvr>
                                      <p:to>
                                        <p:strVal val="visible"/>
                                      </p:to>
                                    </p:set>
                                    <p:anim calcmode="lin" valueType="num">
                                      <p:cBhvr>
                                        <p:cTn id="26" dur="1000" fill="hold"/>
                                        <p:tgtEl>
                                          <p:spTgt spid="3095"/>
                                        </p:tgtEl>
                                        <p:attrNameLst>
                                          <p:attrName>ppt_w</p:attrName>
                                        </p:attrNameLst>
                                      </p:cBhvr>
                                      <p:tavLst>
                                        <p:tav tm="0">
                                          <p:val>
                                            <p:strVal val="#ppt_w*0.70"/>
                                          </p:val>
                                        </p:tav>
                                        <p:tav tm="100000">
                                          <p:val>
                                            <p:strVal val="#ppt_w"/>
                                          </p:val>
                                        </p:tav>
                                      </p:tavLst>
                                    </p:anim>
                                    <p:anim calcmode="lin" valueType="num">
                                      <p:cBhvr>
                                        <p:cTn id="27" dur="1000" fill="hold"/>
                                        <p:tgtEl>
                                          <p:spTgt spid="3095"/>
                                        </p:tgtEl>
                                        <p:attrNameLst>
                                          <p:attrName>ppt_h</p:attrName>
                                        </p:attrNameLst>
                                      </p:cBhvr>
                                      <p:tavLst>
                                        <p:tav tm="0">
                                          <p:val>
                                            <p:strVal val="#ppt_h"/>
                                          </p:val>
                                        </p:tav>
                                        <p:tav tm="100000">
                                          <p:val>
                                            <p:strVal val="#ppt_h"/>
                                          </p:val>
                                        </p:tav>
                                      </p:tavLst>
                                    </p:anim>
                                    <p:animEffect transition="in" filter="fade">
                                      <p:cBhvr>
                                        <p:cTn id="28" dur="1000"/>
                                        <p:tgtEl>
                                          <p:spTgt spid="309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0" nodeType="clickEffect">
                                  <p:stCondLst>
                                    <p:cond delay="0"/>
                                  </p:stCondLst>
                                  <p:childTnLst>
                                    <p:animEffect transition="out" filter="blinds(horizontal)">
                                      <p:cBhvr>
                                        <p:cTn id="32" dur="500"/>
                                        <p:tgtEl>
                                          <p:spTgt spid="3087"/>
                                        </p:tgtEl>
                                      </p:cBhvr>
                                    </p:animEffect>
                                    <p:set>
                                      <p:cBhvr>
                                        <p:cTn id="33" dur="1" fill="hold">
                                          <p:stCondLst>
                                            <p:cond delay="499"/>
                                          </p:stCondLst>
                                        </p:cTn>
                                        <p:tgtEl>
                                          <p:spTgt spid="3087"/>
                                        </p:tgtEl>
                                        <p:attrNameLst>
                                          <p:attrName>style.visibility</p:attrName>
                                        </p:attrNameLst>
                                      </p:cBhvr>
                                      <p:to>
                                        <p:strVal val="hidden"/>
                                      </p:to>
                                    </p:set>
                                  </p:childTnLst>
                                </p:cTn>
                              </p:par>
                              <p:par>
                                <p:cTn id="34" presetID="3" presetClass="exit" presetSubtype="10" fill="hold" grpId="0" nodeType="withEffect">
                                  <p:stCondLst>
                                    <p:cond delay="0"/>
                                  </p:stCondLst>
                                  <p:childTnLst>
                                    <p:animEffect transition="out" filter="blinds(horizontal)">
                                      <p:cBhvr>
                                        <p:cTn id="35" dur="500"/>
                                        <p:tgtEl>
                                          <p:spTgt spid="3086"/>
                                        </p:tgtEl>
                                      </p:cBhvr>
                                    </p:animEffect>
                                    <p:set>
                                      <p:cBhvr>
                                        <p:cTn id="36" dur="1" fill="hold">
                                          <p:stCondLst>
                                            <p:cond delay="499"/>
                                          </p:stCondLst>
                                        </p:cTn>
                                        <p:tgtEl>
                                          <p:spTgt spid="3086"/>
                                        </p:tgtEl>
                                        <p:attrNameLst>
                                          <p:attrName>style.visibility</p:attrName>
                                        </p:attrNameLst>
                                      </p:cBhvr>
                                      <p:to>
                                        <p:strVal val="hidden"/>
                                      </p:to>
                                    </p:set>
                                  </p:childTnLst>
                                </p:cTn>
                              </p:par>
                              <p:par>
                                <p:cTn id="37" presetID="3" presetClass="exit" presetSubtype="10" fill="hold" grpId="0" nodeType="withEffect">
                                  <p:stCondLst>
                                    <p:cond delay="0"/>
                                  </p:stCondLst>
                                  <p:childTnLst>
                                    <p:animEffect transition="out" filter="blinds(horizontal)">
                                      <p:cBhvr>
                                        <p:cTn id="38" dur="500"/>
                                        <p:tgtEl>
                                          <p:spTgt spid="3089"/>
                                        </p:tgtEl>
                                      </p:cBhvr>
                                    </p:animEffect>
                                    <p:set>
                                      <p:cBhvr>
                                        <p:cTn id="39" dur="1" fill="hold">
                                          <p:stCondLst>
                                            <p:cond delay="499"/>
                                          </p:stCondLst>
                                        </p:cTn>
                                        <p:tgtEl>
                                          <p:spTgt spid="3089"/>
                                        </p:tgtEl>
                                        <p:attrNameLst>
                                          <p:attrName>style.visibility</p:attrName>
                                        </p:attrNameLst>
                                      </p:cBhvr>
                                      <p:to>
                                        <p:strVal val="hidden"/>
                                      </p:to>
                                    </p:set>
                                  </p:childTnLst>
                                </p:cTn>
                              </p:par>
                              <p:par>
                                <p:cTn id="40" presetID="3" presetClass="exit" presetSubtype="10" fill="hold" grpId="0" nodeType="withEffect">
                                  <p:stCondLst>
                                    <p:cond delay="0"/>
                                  </p:stCondLst>
                                  <p:childTnLst>
                                    <p:animEffect transition="out" filter="blinds(horizontal)">
                                      <p:cBhvr>
                                        <p:cTn id="41" dur="500"/>
                                        <p:tgtEl>
                                          <p:spTgt spid="3088"/>
                                        </p:tgtEl>
                                      </p:cBhvr>
                                    </p:animEffect>
                                    <p:set>
                                      <p:cBhvr>
                                        <p:cTn id="42" dur="1" fill="hold">
                                          <p:stCondLst>
                                            <p:cond delay="499"/>
                                          </p:stCondLst>
                                        </p:cTn>
                                        <p:tgtEl>
                                          <p:spTgt spid="3088"/>
                                        </p:tgtEl>
                                        <p:attrNameLst>
                                          <p:attrName>style.visibility</p:attrName>
                                        </p:attrNameLst>
                                      </p:cBhvr>
                                      <p:to>
                                        <p:strVal val="hidden"/>
                                      </p:to>
                                    </p:set>
                                  </p:childTnLst>
                                </p:cTn>
                              </p:par>
                            </p:childTnLst>
                          </p:cTn>
                        </p:par>
                        <p:par>
                          <p:cTn id="43" fill="hold">
                            <p:stCondLst>
                              <p:cond delay="500"/>
                            </p:stCondLst>
                            <p:childTnLst>
                              <p:par>
                                <p:cTn id="44" presetID="3" presetClass="exit" presetSubtype="10" fill="hold" grpId="1" nodeType="afterEffect">
                                  <p:stCondLst>
                                    <p:cond delay="0"/>
                                  </p:stCondLst>
                                  <p:childTnLst>
                                    <p:animEffect transition="out" filter="blinds(horizontal)">
                                      <p:cBhvr>
                                        <p:cTn id="45" dur="500"/>
                                        <p:tgtEl>
                                          <p:spTgt spid="3095"/>
                                        </p:tgtEl>
                                      </p:cBhvr>
                                    </p:animEffect>
                                    <p:set>
                                      <p:cBhvr>
                                        <p:cTn id="46" dur="1" fill="hold">
                                          <p:stCondLst>
                                            <p:cond delay="499"/>
                                          </p:stCondLst>
                                        </p:cTn>
                                        <p:tgtEl>
                                          <p:spTgt spid="3095"/>
                                        </p:tgtEl>
                                        <p:attrNameLst>
                                          <p:attrName>style.visibility</p:attrName>
                                        </p:attrNameLst>
                                      </p:cBhvr>
                                      <p:to>
                                        <p:strVal val="hidden"/>
                                      </p:to>
                                    </p:set>
                                  </p:childTnLst>
                                </p:cTn>
                              </p:par>
                              <p:par>
                                <p:cTn id="47" presetID="3" presetClass="exit" presetSubtype="10" fill="hold" grpId="1" nodeType="withEffect">
                                  <p:stCondLst>
                                    <p:cond delay="0"/>
                                  </p:stCondLst>
                                  <p:childTnLst>
                                    <p:animEffect transition="out" filter="blinds(horizontal)">
                                      <p:cBhvr>
                                        <p:cTn id="48" dur="500"/>
                                        <p:tgtEl>
                                          <p:spTgt spid="3096"/>
                                        </p:tgtEl>
                                      </p:cBhvr>
                                    </p:animEffect>
                                    <p:set>
                                      <p:cBhvr>
                                        <p:cTn id="49" dur="1" fill="hold">
                                          <p:stCondLst>
                                            <p:cond delay="499"/>
                                          </p:stCondLst>
                                        </p:cTn>
                                        <p:tgtEl>
                                          <p:spTgt spid="30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nimBg="1"/>
      <p:bldP spid="3085" grpId="0"/>
      <p:bldP spid="3086" grpId="0" animBg="1"/>
      <p:bldP spid="3087" grpId="0" animBg="1"/>
      <p:bldP spid="3088" grpId="0"/>
      <p:bldP spid="3089" grpId="0"/>
      <p:bldP spid="3090" grpId="0" animBg="1"/>
      <p:bldP spid="3091" grpId="0" animBg="1"/>
      <p:bldP spid="3093" grpId="0"/>
      <p:bldP spid="3094" grpId="0"/>
      <p:bldP spid="3095" grpId="0" animBg="1"/>
      <p:bldP spid="3095" grpId="1" animBg="1"/>
      <p:bldP spid="3096" grpId="0" animBg="1"/>
      <p:bldP spid="3096" grpId="1" animBg="1"/>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533400"/>
            <a:ext cx="7772400" cy="1143000"/>
          </a:xfrm>
        </p:spPr>
        <p:txBody>
          <a:bodyPr rtlCol="0">
            <a:normAutofit fontScale="90000"/>
          </a:bodyPr>
          <a:lstStyle/>
          <a:p>
            <a:pPr eaLnBrk="1" fontAlgn="auto" hangingPunct="1">
              <a:spcAft>
                <a:spcPts val="0"/>
              </a:spcAft>
              <a:defRPr/>
            </a:pPr>
            <a:r>
              <a:rPr lang="en-US" sz="3600" dirty="0" smtClean="0">
                <a:ea typeface="+mj-ea"/>
                <a:cs typeface="+mj-cs"/>
              </a:rPr>
              <a:t>2. Chapel Hill is named one of the most beautiful towns in North Carolina and tourism doubles</a:t>
            </a:r>
            <a:r>
              <a:rPr lang="en-US" dirty="0" smtClean="0">
                <a:ea typeface="+mj-ea"/>
                <a:cs typeface="+mj-cs"/>
              </a:rPr>
              <a:t> </a:t>
            </a:r>
          </a:p>
        </p:txBody>
      </p:sp>
      <p:sp>
        <p:nvSpPr>
          <p:cNvPr id="84995"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4996"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4997"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4998"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4999"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5000"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5001" name="Text Box 9"/>
          <p:cNvSpPr txBox="1">
            <a:spLocks noChangeArrowheads="1"/>
          </p:cNvSpPr>
          <p:nvPr/>
        </p:nvSpPr>
        <p:spPr bwMode="auto">
          <a:xfrm>
            <a:off x="62484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5002"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4107" name="Line 11"/>
          <p:cNvSpPr>
            <a:spLocks noChangeShapeType="1"/>
          </p:cNvSpPr>
          <p:nvPr/>
        </p:nvSpPr>
        <p:spPr bwMode="auto">
          <a:xfrm>
            <a:off x="4114800" y="2133600"/>
            <a:ext cx="2895600" cy="26670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4108" name="Text Box 12"/>
          <p:cNvSpPr txBox="1">
            <a:spLocks noChangeArrowheads="1"/>
          </p:cNvSpPr>
          <p:nvPr/>
        </p:nvSpPr>
        <p:spPr bwMode="auto">
          <a:xfrm>
            <a:off x="6934200" y="41148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1905000" y="3352800"/>
            <a:ext cx="35052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114800" y="4724400"/>
            <a:ext cx="2819400" cy="76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AutoShape 23"/>
          <p:cNvSpPr>
            <a:spLocks noChangeArrowheads="1"/>
          </p:cNvSpPr>
          <p:nvPr/>
        </p:nvSpPr>
        <p:spPr bwMode="auto">
          <a:xfrm>
            <a:off x="1447800" y="3429000"/>
            <a:ext cx="228600" cy="6858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
        <p:nvSpPr>
          <p:cNvPr id="26" name="AutoShape 22"/>
          <p:cNvSpPr>
            <a:spLocks noChangeArrowheads="1"/>
          </p:cNvSpPr>
          <p:nvPr/>
        </p:nvSpPr>
        <p:spPr bwMode="auto">
          <a:xfrm rot="10800000">
            <a:off x="4724400" y="63246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7" name="Text Box 11"/>
          <p:cNvSpPr txBox="1">
            <a:spLocks noChangeArrowheads="1"/>
          </p:cNvSpPr>
          <p:nvPr/>
        </p:nvSpPr>
        <p:spPr bwMode="auto">
          <a:xfrm>
            <a:off x="1371600" y="30480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28"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sp>
        <p:nvSpPr>
          <p:cNvPr id="29"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sp>
        <p:nvSpPr>
          <p:cNvPr id="30" name="Text Box 19"/>
          <p:cNvSpPr txBox="1">
            <a:spLocks noChangeArrowheads="1"/>
          </p:cNvSpPr>
          <p:nvPr/>
        </p:nvSpPr>
        <p:spPr bwMode="auto">
          <a:xfrm>
            <a:off x="54102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55"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1000" fill="hold"/>
                                        <p:tgtEl>
                                          <p:spTgt spid="26"/>
                                        </p:tgtEl>
                                        <p:attrNameLst>
                                          <p:attrName>ppt_w</p:attrName>
                                        </p:attrNameLst>
                                      </p:cBhvr>
                                      <p:tavLst>
                                        <p:tav tm="0">
                                          <p:val>
                                            <p:strVal val="#ppt_w*0.70"/>
                                          </p:val>
                                        </p:tav>
                                        <p:tav tm="100000">
                                          <p:val>
                                            <p:strVal val="#ppt_w"/>
                                          </p:val>
                                        </p:tav>
                                      </p:tavLst>
                                    </p:anim>
                                    <p:anim calcmode="lin" valueType="num">
                                      <p:cBhvr>
                                        <p:cTn id="18" dur="1000" fill="hold"/>
                                        <p:tgtEl>
                                          <p:spTgt spid="26"/>
                                        </p:tgtEl>
                                        <p:attrNameLst>
                                          <p:attrName>ppt_h</p:attrName>
                                        </p:attrNameLst>
                                      </p:cBhvr>
                                      <p:tavLst>
                                        <p:tav tm="0">
                                          <p:val>
                                            <p:strVal val="#ppt_h"/>
                                          </p:val>
                                        </p:tav>
                                        <p:tav tm="100000">
                                          <p:val>
                                            <p:strVal val="#ppt_h"/>
                                          </p:val>
                                        </p:tav>
                                      </p:tavLst>
                                    </p:anim>
                                    <p:animEffect transition="in" filter="fade">
                                      <p:cBhvr>
                                        <p:cTn id="19" dur="1000"/>
                                        <p:tgtEl>
                                          <p:spTgt spid="2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1000" fill="hold"/>
                                        <p:tgtEl>
                                          <p:spTgt spid="25"/>
                                        </p:tgtEl>
                                        <p:attrNameLst>
                                          <p:attrName>ppt_w</p:attrName>
                                        </p:attrNameLst>
                                      </p:cBhvr>
                                      <p:tavLst>
                                        <p:tav tm="0">
                                          <p:val>
                                            <p:strVal val="#ppt_w*0.70"/>
                                          </p:val>
                                        </p:tav>
                                        <p:tav tm="100000">
                                          <p:val>
                                            <p:strVal val="#ppt_w"/>
                                          </p:val>
                                        </p:tav>
                                      </p:tavLst>
                                    </p:anim>
                                    <p:anim calcmode="lin" valueType="num">
                                      <p:cBhvr>
                                        <p:cTn id="23" dur="1000" fill="hold"/>
                                        <p:tgtEl>
                                          <p:spTgt spid="25"/>
                                        </p:tgtEl>
                                        <p:attrNameLst>
                                          <p:attrName>ppt_h</p:attrName>
                                        </p:attrNameLst>
                                      </p:cBhvr>
                                      <p:tavLst>
                                        <p:tav tm="0">
                                          <p:val>
                                            <p:strVal val="#ppt_h"/>
                                          </p:val>
                                        </p:tav>
                                        <p:tav tm="100000">
                                          <p:val>
                                            <p:strVal val="#ppt_h"/>
                                          </p:val>
                                        </p:tav>
                                      </p:tavLst>
                                    </p:anim>
                                    <p:animEffect transition="in" filter="fade">
                                      <p:cBhvr>
                                        <p:cTn id="24" dur="1000"/>
                                        <p:tgtEl>
                                          <p:spTgt spid="25"/>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1" nodeType="clickEffect">
                                  <p:stCondLst>
                                    <p:cond delay="0"/>
                                  </p:stCondLst>
                                  <p:childTnLst>
                                    <p:animEffect transition="out" filter="blinds(horizontal)">
                                      <p:cBhvr>
                                        <p:cTn id="32" dur="500"/>
                                        <p:tgtEl>
                                          <p:spTgt spid="26"/>
                                        </p:tgtEl>
                                      </p:cBhvr>
                                    </p:animEffect>
                                    <p:set>
                                      <p:cBhvr>
                                        <p:cTn id="33" dur="1" fill="hold">
                                          <p:stCondLst>
                                            <p:cond delay="499"/>
                                          </p:stCondLst>
                                        </p:cTn>
                                        <p:tgtEl>
                                          <p:spTgt spid="26"/>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25"/>
                                        </p:tgtEl>
                                      </p:cBhvr>
                                    </p:animEffect>
                                    <p:set>
                                      <p:cBhvr>
                                        <p:cTn id="36" dur="1" fill="hold">
                                          <p:stCondLst>
                                            <p:cond delay="499"/>
                                          </p:stCondLst>
                                        </p:cTn>
                                        <p:tgtEl>
                                          <p:spTgt spid="2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7"/>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animBg="1"/>
      <p:bldP spid="4108" grpId="0"/>
      <p:bldP spid="25" grpId="0" animBg="1"/>
      <p:bldP spid="25" grpId="1" animBg="1"/>
      <p:bldP spid="26" grpId="0" animBg="1"/>
      <p:bldP spid="26" grpId="1" animBg="1"/>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22" name="Picture 3"/>
          <p:cNvPicPr>
            <a:picLocks noChangeAspect="1" noChangeArrowheads="1"/>
          </p:cNvPicPr>
          <p:nvPr/>
        </p:nvPicPr>
        <p:blipFill>
          <a:blip r:embed="rId2"/>
          <a:srcRect/>
          <a:stretch>
            <a:fillRect/>
          </a:stretch>
        </p:blipFill>
        <p:spPr bwMode="auto">
          <a:xfrm>
            <a:off x="1295400" y="1524000"/>
            <a:ext cx="3810000" cy="3810000"/>
          </a:xfrm>
          <a:prstGeom prst="rect">
            <a:avLst/>
          </a:prstGeom>
          <a:noFill/>
          <a:ln w="9525">
            <a:noFill/>
            <a:miter lim="800000"/>
            <a:headEnd/>
            <a:tailEnd/>
          </a:ln>
        </p:spPr>
      </p:pic>
      <p:sp>
        <p:nvSpPr>
          <p:cNvPr id="28676" name="Rectangle 4"/>
          <p:cNvSpPr>
            <a:spLocks noChangeArrowheads="1"/>
          </p:cNvSpPr>
          <p:nvPr/>
        </p:nvSpPr>
        <p:spPr bwMode="auto">
          <a:xfrm>
            <a:off x="838200" y="5562600"/>
            <a:ext cx="7772400" cy="898525"/>
          </a:xfrm>
          <a:prstGeom prst="rect">
            <a:avLst/>
          </a:prstGeom>
          <a:noFill/>
          <a:ln w="9525">
            <a:noFill/>
            <a:miter lim="800000"/>
            <a:headEnd/>
            <a:tailEnd/>
          </a:ln>
          <a:effectLst/>
        </p:spPr>
        <p:txBody>
          <a:bodyPr anchor="b" anchorCtr="1">
            <a:prstTxWarp prst="textNoShape">
              <a:avLst/>
            </a:prstTxWarp>
          </a:bodyPr>
          <a:lstStyle/>
          <a:p>
            <a:pPr algn="ctr">
              <a:defRPr/>
            </a:pPr>
            <a:endParaRPr lang="en-US" sz="3600">
              <a:solidFill>
                <a:srgbClr val="66FF33"/>
              </a:solidFill>
              <a:effectLst>
                <a:outerShdw blurRad="38100" dist="38100" dir="2700000" algn="tl">
                  <a:srgbClr val="000000"/>
                </a:outerShdw>
              </a:effectLst>
              <a:latin typeface="Tahoma" charset="0"/>
            </a:endParaRPr>
          </a:p>
        </p:txBody>
      </p:sp>
      <p:sp>
        <p:nvSpPr>
          <p:cNvPr id="28677" name="Rectangle 5"/>
          <p:cNvSpPr>
            <a:spLocks noChangeArrowheads="1"/>
          </p:cNvSpPr>
          <p:nvPr/>
        </p:nvSpPr>
        <p:spPr bwMode="auto">
          <a:xfrm>
            <a:off x="5334000" y="1524000"/>
            <a:ext cx="3457575" cy="3970338"/>
          </a:xfrm>
          <a:prstGeom prst="rect">
            <a:avLst/>
          </a:prstGeom>
          <a:noFill/>
          <a:ln w="9525">
            <a:noFill/>
            <a:miter lim="800000"/>
            <a:headEnd/>
            <a:tailEnd/>
          </a:ln>
          <a:effectLst/>
        </p:spPr>
        <p:txBody>
          <a:bodyPr>
            <a:prstTxWarp prst="textNoShape">
              <a:avLst/>
            </a:prstTxWarp>
            <a:spAutoFit/>
          </a:bodyPr>
          <a:lstStyle/>
          <a:p>
            <a:pPr>
              <a:defRPr/>
            </a:pPr>
            <a:r>
              <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rPr>
              <a:t>Curve shifts for S &amp; D</a:t>
            </a:r>
          </a:p>
          <a:p>
            <a:pPr>
              <a:defRPr/>
            </a:pPr>
            <a:endPar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endParaRPr>
          </a:p>
          <a:p>
            <a:pPr>
              <a:defRPr/>
            </a:pPr>
            <a:r>
              <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rPr>
              <a:t>Demand:</a:t>
            </a:r>
          </a:p>
          <a:p>
            <a:pPr>
              <a:defRPr/>
            </a:pPr>
            <a:r>
              <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rPr>
              <a:t>  sub. goods</a:t>
            </a:r>
          </a:p>
          <a:p>
            <a:pPr>
              <a:defRPr/>
            </a:pPr>
            <a:r>
              <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rPr>
              <a:t>  comp. goods</a:t>
            </a:r>
          </a:p>
          <a:p>
            <a:pPr>
              <a:defRPr/>
            </a:pPr>
            <a:r>
              <a:rPr lang="en-US" sz="3600">
                <a:solidFill>
                  <a:srgbClr val="CCECFF"/>
                </a:solidFill>
                <a:effectLst>
                  <a:outerShdw blurRad="38100" dist="38100" dir="2700000" algn="tl">
                    <a:srgbClr val="000000"/>
                  </a:outerShdw>
                </a:effectLst>
                <a:latin typeface="Tahoma" charset="0"/>
                <a:ea typeface="ＭＳ Ｐゴシック" charset="-128"/>
                <a:cs typeface="ＭＳ Ｐゴシック" charset="-128"/>
              </a:rPr>
              <a:t>  elasticity</a:t>
            </a:r>
          </a:p>
        </p:txBody>
      </p:sp>
      <p:sp>
        <p:nvSpPr>
          <p:cNvPr id="5" name="TextBox 4"/>
          <p:cNvSpPr txBox="1"/>
          <p:nvPr/>
        </p:nvSpPr>
        <p:spPr>
          <a:xfrm>
            <a:off x="457200" y="381000"/>
            <a:ext cx="8305800" cy="923925"/>
          </a:xfrm>
          <a:prstGeom prst="rect">
            <a:avLst/>
          </a:prstGeom>
          <a:noFill/>
        </p:spPr>
        <p:txBody>
          <a:bodyPr>
            <a:spAutoFit/>
          </a:bodyPr>
          <a:lstStyle/>
          <a:p>
            <a:pPr>
              <a:defRPr/>
            </a:pPr>
            <a:r>
              <a:rPr lang="en-US" sz="3600" kern="0" dirty="0">
                <a:solidFill>
                  <a:srgbClr val="CCECFF"/>
                </a:solidFill>
                <a:effectLst>
                  <a:outerShdw blurRad="38100" dist="38100" dir="2700000" algn="tl">
                    <a:srgbClr val="000000"/>
                  </a:outerShdw>
                </a:effectLst>
                <a:latin typeface="Tahoma" charset="0"/>
                <a:ea typeface="ＭＳ Ｐゴシック" charset="-128"/>
                <a:cs typeface="ＭＳ Ｐゴシック" charset="-128"/>
              </a:rPr>
              <a:t>TODAY: we turn it up a notch.</a:t>
            </a:r>
            <a:endParaRPr lang="en-US" dirty="0">
              <a:solidFill>
                <a:srgbClr val="66FF33"/>
              </a:solidFill>
              <a:effectLst>
                <a:outerShdw blurRad="38100" dist="38100" dir="2700000" algn="tl">
                  <a:srgbClr val="000000"/>
                </a:outerShdw>
              </a:effectLst>
            </a:endParaRPr>
          </a:p>
          <a:p>
            <a:pPr>
              <a:defRPr/>
            </a:pPr>
            <a:endParaRPr lang="en-US" dirty="0">
              <a:latin typeface="Arial" pitchFamily="-1"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smtClean="0">
                <a:ea typeface="+mj-ea"/>
                <a:cs typeface="+mj-cs"/>
              </a:rPr>
              <a:t>3. The price of blue ties decreases. (Blue ties are a </a:t>
            </a:r>
            <a:r>
              <a:rPr lang="en-US" sz="3600" u="sng" smtClean="0">
                <a:ea typeface="+mj-ea"/>
                <a:cs typeface="+mj-cs"/>
              </a:rPr>
              <a:t>substitute</a:t>
            </a:r>
            <a:r>
              <a:rPr lang="en-US" sz="3600" smtClean="0">
                <a:ea typeface="+mj-ea"/>
                <a:cs typeface="+mj-cs"/>
              </a:rPr>
              <a:t> good for purple ties)</a:t>
            </a:r>
          </a:p>
        </p:txBody>
      </p:sp>
      <p:sp>
        <p:nvSpPr>
          <p:cNvPr id="86019"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6020"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6021"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6022"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6023" name="Line 7"/>
          <p:cNvSpPr>
            <a:spLocks noChangeShapeType="1"/>
          </p:cNvSpPr>
          <p:nvPr/>
        </p:nvSpPr>
        <p:spPr bwMode="auto">
          <a:xfrm>
            <a:off x="2743200" y="2667000"/>
            <a:ext cx="3200400" cy="29718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6024"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6025"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6026"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5131" name="Text Box 11"/>
          <p:cNvSpPr txBox="1">
            <a:spLocks noChangeArrowheads="1"/>
          </p:cNvSpPr>
          <p:nvPr/>
        </p:nvSpPr>
        <p:spPr bwMode="auto">
          <a:xfrm>
            <a:off x="50292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5132" name="Line 12"/>
          <p:cNvSpPr>
            <a:spLocks noChangeShapeType="1"/>
          </p:cNvSpPr>
          <p:nvPr/>
        </p:nvSpPr>
        <p:spPr bwMode="auto">
          <a:xfrm>
            <a:off x="1981200" y="3352800"/>
            <a:ext cx="2895600" cy="2743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4" name="Text Box 17"/>
          <p:cNvSpPr txBox="1">
            <a:spLocks noChangeArrowheads="1"/>
          </p:cNvSpPr>
          <p:nvPr/>
        </p:nvSpPr>
        <p:spPr bwMode="auto">
          <a:xfrm>
            <a:off x="1371600" y="3962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5" name="Straight Connector 14"/>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7" name="Straight Connector 16"/>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11"/>
          <p:cNvSpPr txBox="1">
            <a:spLocks noChangeArrowheads="1"/>
          </p:cNvSpPr>
          <p:nvPr/>
        </p:nvSpPr>
        <p:spPr bwMode="auto">
          <a:xfrm>
            <a:off x="1371600" y="4724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9" name="AutoShape 23"/>
          <p:cNvSpPr>
            <a:spLocks noChangeArrowheads="1"/>
          </p:cNvSpPr>
          <p:nvPr/>
        </p:nvSpPr>
        <p:spPr bwMode="auto">
          <a:xfrm flipV="1">
            <a:off x="1447800" y="4343400"/>
            <a:ext cx="152400" cy="4572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20" name="Straight Connector 19"/>
          <p:cNvCxnSpPr/>
          <p:nvPr/>
        </p:nvCxnSpPr>
        <p:spPr>
          <a:xfrm rot="10800000">
            <a:off x="1905000" y="4953000"/>
            <a:ext cx="17526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049588" y="5562600"/>
            <a:ext cx="1217612"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 Box 19"/>
          <p:cNvSpPr txBox="1">
            <a:spLocks noChangeArrowheads="1"/>
          </p:cNvSpPr>
          <p:nvPr/>
        </p:nvSpPr>
        <p:spPr bwMode="auto">
          <a:xfrm>
            <a:off x="34290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9" name="AutoShape 22"/>
          <p:cNvSpPr>
            <a:spLocks noChangeArrowheads="1"/>
          </p:cNvSpPr>
          <p:nvPr/>
        </p:nvSpPr>
        <p:spPr bwMode="auto">
          <a:xfrm rot="10800000" flipH="1">
            <a:off x="3886200" y="6324600"/>
            <a:ext cx="4572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1000" fill="hold"/>
                                        <p:tgtEl>
                                          <p:spTgt spid="19"/>
                                        </p:tgtEl>
                                        <p:attrNameLst>
                                          <p:attrName>ppt_w</p:attrName>
                                        </p:attrNameLst>
                                      </p:cBhvr>
                                      <p:tavLst>
                                        <p:tav tm="0">
                                          <p:val>
                                            <p:strVal val="#ppt_w*0.70"/>
                                          </p:val>
                                        </p:tav>
                                        <p:tav tm="100000">
                                          <p:val>
                                            <p:strVal val="#ppt_w"/>
                                          </p:val>
                                        </p:tav>
                                      </p:tavLst>
                                    </p:anim>
                                    <p:anim calcmode="lin" valueType="num">
                                      <p:cBhvr>
                                        <p:cTn id="22" dur="1000" fill="hold"/>
                                        <p:tgtEl>
                                          <p:spTgt spid="19"/>
                                        </p:tgtEl>
                                        <p:attrNameLst>
                                          <p:attrName>ppt_h</p:attrName>
                                        </p:attrNameLst>
                                      </p:cBhvr>
                                      <p:tavLst>
                                        <p:tav tm="0">
                                          <p:val>
                                            <p:strVal val="#ppt_h"/>
                                          </p:val>
                                        </p:tav>
                                        <p:tav tm="100000">
                                          <p:val>
                                            <p:strVal val="#ppt_h"/>
                                          </p:val>
                                        </p:tav>
                                      </p:tavLst>
                                    </p:anim>
                                    <p:animEffect transition="in" filter="fade">
                                      <p:cBhvr>
                                        <p:cTn id="23" dur="1000"/>
                                        <p:tgtEl>
                                          <p:spTgt spid="19"/>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1000" fill="hold"/>
                                        <p:tgtEl>
                                          <p:spTgt spid="29"/>
                                        </p:tgtEl>
                                        <p:attrNameLst>
                                          <p:attrName>ppt_w</p:attrName>
                                        </p:attrNameLst>
                                      </p:cBhvr>
                                      <p:tavLst>
                                        <p:tav tm="0">
                                          <p:val>
                                            <p:strVal val="#ppt_w*0.70"/>
                                          </p:val>
                                        </p:tav>
                                        <p:tav tm="100000">
                                          <p:val>
                                            <p:strVal val="#ppt_w"/>
                                          </p:val>
                                        </p:tav>
                                      </p:tavLst>
                                    </p:anim>
                                    <p:anim calcmode="lin" valueType="num">
                                      <p:cBhvr>
                                        <p:cTn id="27" dur="1000" fill="hold"/>
                                        <p:tgtEl>
                                          <p:spTgt spid="29"/>
                                        </p:tgtEl>
                                        <p:attrNameLst>
                                          <p:attrName>ppt_h</p:attrName>
                                        </p:attrNameLst>
                                      </p:cBhvr>
                                      <p:tavLst>
                                        <p:tav tm="0">
                                          <p:val>
                                            <p:strVal val="#ppt_h"/>
                                          </p:val>
                                        </p:tav>
                                        <p:tav tm="100000">
                                          <p:val>
                                            <p:strVal val="#ppt_h"/>
                                          </p:val>
                                        </p:tav>
                                      </p:tavLst>
                                    </p:anim>
                                    <p:animEffect transition="in" filter="fade">
                                      <p:cBhvr>
                                        <p:cTn id="28" dur="10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9"/>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p:bldP spid="5132" grpId="0" animBg="1"/>
      <p:bldP spid="14" grpId="0"/>
      <p:bldP spid="16" grpId="0"/>
      <p:bldP spid="18" grpId="0"/>
      <p:bldP spid="19" grpId="0" animBg="1"/>
      <p:bldP spid="19" grpId="1" animBg="1"/>
      <p:bldP spid="28" grpId="0"/>
      <p:bldP spid="29" grpId="0" animBg="1"/>
      <p:bldP spid="29" grpId="1" animBg="1"/>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sz="3200" smtClean="0">
                <a:ea typeface="+mj-ea"/>
                <a:cs typeface="+mj-cs"/>
              </a:rPr>
              <a:t>4. The Federal government has been warning the public about the possibility of a recession and job loss in the RDU area. (</a:t>
            </a:r>
            <a:r>
              <a:rPr lang="en-US" sz="3200" u="sng" smtClean="0">
                <a:ea typeface="+mj-ea"/>
                <a:cs typeface="+mj-cs"/>
              </a:rPr>
              <a:t>Think expectations!)</a:t>
            </a:r>
          </a:p>
        </p:txBody>
      </p:sp>
      <p:sp>
        <p:nvSpPr>
          <p:cNvPr id="87043"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7044"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7045"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7046"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7047"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7048"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7049"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7050"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6155" name="Text Box 11"/>
          <p:cNvSpPr txBox="1">
            <a:spLocks noChangeArrowheads="1"/>
          </p:cNvSpPr>
          <p:nvPr/>
        </p:nvSpPr>
        <p:spPr bwMode="auto">
          <a:xfrm>
            <a:off x="5257800" y="55626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6156" name="Line 12"/>
          <p:cNvSpPr>
            <a:spLocks noChangeShapeType="1"/>
          </p:cNvSpPr>
          <p:nvPr/>
        </p:nvSpPr>
        <p:spPr bwMode="auto">
          <a:xfrm>
            <a:off x="2057400" y="3200400"/>
            <a:ext cx="3124200" cy="2895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4"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5" name="Straight Connector 14"/>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7" name="Straight Connector 16"/>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 Box 11"/>
          <p:cNvSpPr txBox="1">
            <a:spLocks noChangeArrowheads="1"/>
          </p:cNvSpPr>
          <p:nvPr/>
        </p:nvSpPr>
        <p:spPr bwMode="auto">
          <a:xfrm>
            <a:off x="1371600" y="4648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9" name="AutoShape 23"/>
          <p:cNvSpPr>
            <a:spLocks noChangeArrowheads="1"/>
          </p:cNvSpPr>
          <p:nvPr/>
        </p:nvSpPr>
        <p:spPr bwMode="auto">
          <a:xfrm flipV="1">
            <a:off x="1447800" y="4419600"/>
            <a:ext cx="228600" cy="3048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20" name="Straight Connector 19"/>
          <p:cNvCxnSpPr/>
          <p:nvPr/>
        </p:nvCxnSpPr>
        <p:spPr>
          <a:xfrm rot="10800000">
            <a:off x="1905000" y="4800600"/>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125788" y="5486400"/>
            <a:ext cx="1370012"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 Box 19"/>
          <p:cNvSpPr txBox="1">
            <a:spLocks noChangeArrowheads="1"/>
          </p:cNvSpPr>
          <p:nvPr/>
        </p:nvSpPr>
        <p:spPr bwMode="auto">
          <a:xfrm>
            <a:off x="35814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8" name="AutoShape 22"/>
          <p:cNvSpPr>
            <a:spLocks noChangeArrowheads="1"/>
          </p:cNvSpPr>
          <p:nvPr/>
        </p:nvSpPr>
        <p:spPr bwMode="auto">
          <a:xfrm>
            <a:off x="3962400" y="6477000"/>
            <a:ext cx="533400" cy="228600"/>
          </a:xfrm>
          <a:prstGeom prst="leftArrow">
            <a:avLst>
              <a:gd name="adj1" fmla="val 50000"/>
              <a:gd name="adj2" fmla="val 6666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55"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strVal val="#ppt_w*0.70"/>
                                          </p:val>
                                        </p:tav>
                                        <p:tav tm="100000">
                                          <p:val>
                                            <p:strVal val="#ppt_w"/>
                                          </p:val>
                                        </p:tav>
                                      </p:tavLst>
                                    </p:anim>
                                    <p:anim calcmode="lin" valueType="num">
                                      <p:cBhvr>
                                        <p:cTn id="18" dur="1000" fill="hold"/>
                                        <p:tgtEl>
                                          <p:spTgt spid="28"/>
                                        </p:tgtEl>
                                        <p:attrNameLst>
                                          <p:attrName>ppt_h</p:attrName>
                                        </p:attrNameLst>
                                      </p:cBhvr>
                                      <p:tavLst>
                                        <p:tav tm="0">
                                          <p:val>
                                            <p:strVal val="#ppt_h"/>
                                          </p:val>
                                        </p:tav>
                                        <p:tav tm="100000">
                                          <p:val>
                                            <p:strVal val="#ppt_h"/>
                                          </p:val>
                                        </p:tav>
                                      </p:tavLst>
                                    </p:anim>
                                    <p:animEffect transition="in" filter="fade">
                                      <p:cBhvr>
                                        <p:cTn id="19" dur="1000"/>
                                        <p:tgtEl>
                                          <p:spTgt spid="2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strVal val="#ppt_w*0.70"/>
                                          </p:val>
                                        </p:tav>
                                        <p:tav tm="100000">
                                          <p:val>
                                            <p:strVal val="#ppt_w"/>
                                          </p:val>
                                        </p:tav>
                                      </p:tavLst>
                                    </p:anim>
                                    <p:anim calcmode="lin" valueType="num">
                                      <p:cBhvr>
                                        <p:cTn id="23" dur="1000" fill="hold"/>
                                        <p:tgtEl>
                                          <p:spTgt spid="19"/>
                                        </p:tgtEl>
                                        <p:attrNameLst>
                                          <p:attrName>ppt_h</p:attrName>
                                        </p:attrNameLst>
                                      </p:cBhvr>
                                      <p:tavLst>
                                        <p:tav tm="0">
                                          <p:val>
                                            <p:strVal val="#ppt_h"/>
                                          </p:val>
                                        </p:tav>
                                        <p:tav tm="100000">
                                          <p:val>
                                            <p:strVal val="#ppt_h"/>
                                          </p:val>
                                        </p:tav>
                                      </p:tavLst>
                                    </p:anim>
                                    <p:animEffect transition="in" filter="fade">
                                      <p:cBhvr>
                                        <p:cTn id="24" dur="1000"/>
                                        <p:tgtEl>
                                          <p:spTgt spid="19"/>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8"/>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p:bldP spid="6156" grpId="0" animBg="1"/>
      <p:bldP spid="14" grpId="0"/>
      <p:bldP spid="16" grpId="0"/>
      <p:bldP spid="18" grpId="0"/>
      <p:bldP spid="19" grpId="0" animBg="1"/>
      <p:bldP spid="19" grpId="1" animBg="1"/>
      <p:bldP spid="27" grpId="0"/>
      <p:bldP spid="28" grpId="0" animBg="1"/>
      <p:bldP spid="28" grpId="1" animBg="1"/>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rtlCol="0">
            <a:normAutofit fontScale="90000"/>
          </a:bodyPr>
          <a:lstStyle/>
          <a:p>
            <a:pPr eaLnBrk="1" fontAlgn="auto" hangingPunct="1">
              <a:spcAft>
                <a:spcPts val="0"/>
              </a:spcAft>
              <a:defRPr/>
            </a:pPr>
            <a:r>
              <a:rPr lang="en-US" sz="3200" smtClean="0">
                <a:ea typeface="+mj-ea"/>
                <a:cs typeface="+mj-cs"/>
              </a:rPr>
              <a:t>5. The price of purple striped shirts decreases (Purple striped shirts are a </a:t>
            </a:r>
            <a:r>
              <a:rPr lang="en-US" sz="3200" u="sng" smtClean="0">
                <a:ea typeface="+mj-ea"/>
                <a:cs typeface="+mj-cs"/>
              </a:rPr>
              <a:t>complement </a:t>
            </a:r>
            <a:r>
              <a:rPr lang="en-US" sz="3200" smtClean="0">
                <a:ea typeface="+mj-ea"/>
                <a:cs typeface="+mj-cs"/>
              </a:rPr>
              <a:t>to purple ties)</a:t>
            </a:r>
          </a:p>
        </p:txBody>
      </p:sp>
      <p:sp>
        <p:nvSpPr>
          <p:cNvPr id="88067"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8068"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8069"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8070"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8071"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8072"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8073"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8074"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7179" name="Text Box 11"/>
          <p:cNvSpPr txBox="1">
            <a:spLocks noChangeArrowheads="1"/>
          </p:cNvSpPr>
          <p:nvPr/>
        </p:nvSpPr>
        <p:spPr bwMode="auto">
          <a:xfrm>
            <a:off x="7086600" y="4648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7180" name="Line 12"/>
          <p:cNvSpPr>
            <a:spLocks noChangeShapeType="1"/>
          </p:cNvSpPr>
          <p:nvPr/>
        </p:nvSpPr>
        <p:spPr bwMode="auto">
          <a:xfrm>
            <a:off x="4038600" y="2286000"/>
            <a:ext cx="3048000" cy="27432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1"/>
          <p:cNvSpPr txBox="1">
            <a:spLocks noChangeArrowheads="1"/>
          </p:cNvSpPr>
          <p:nvPr/>
        </p:nvSpPr>
        <p:spPr bwMode="auto">
          <a:xfrm>
            <a:off x="1371600" y="3124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8" name="AutoShape 23"/>
          <p:cNvSpPr>
            <a:spLocks noChangeArrowheads="1"/>
          </p:cNvSpPr>
          <p:nvPr/>
        </p:nvSpPr>
        <p:spPr bwMode="auto">
          <a:xfrm>
            <a:off x="1447800" y="3581400"/>
            <a:ext cx="228600" cy="533400"/>
          </a:xfrm>
          <a:prstGeom prst="upArrow">
            <a:avLst>
              <a:gd name="adj1" fmla="val 50000"/>
              <a:gd name="adj2" fmla="val 75002"/>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19" name="Straight Connector 18"/>
          <p:cNvCxnSpPr/>
          <p:nvPr/>
        </p:nvCxnSpPr>
        <p:spPr>
          <a:xfrm rot="10800000">
            <a:off x="1828800" y="3505200"/>
            <a:ext cx="35052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4038600" y="4800600"/>
            <a:ext cx="2667000" cy="76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 Box 19"/>
          <p:cNvSpPr txBox="1">
            <a:spLocks noChangeArrowheads="1"/>
          </p:cNvSpPr>
          <p:nvPr/>
        </p:nvSpPr>
        <p:spPr bwMode="auto">
          <a:xfrm>
            <a:off x="52578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3" name="AutoShape 22"/>
          <p:cNvSpPr>
            <a:spLocks noChangeArrowheads="1"/>
          </p:cNvSpPr>
          <p:nvPr/>
        </p:nvSpPr>
        <p:spPr bwMode="auto">
          <a:xfrm rot="10800000">
            <a:off x="4724400" y="63246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strVal val="#ppt_w*0.70"/>
                                          </p:val>
                                        </p:tav>
                                        <p:tav tm="100000">
                                          <p:val>
                                            <p:strVal val="#ppt_w"/>
                                          </p:val>
                                        </p:tav>
                                      </p:tavLst>
                                    </p:anim>
                                    <p:anim calcmode="lin" valueType="num">
                                      <p:cBhvr>
                                        <p:cTn id="22" dur="1000" fill="hold"/>
                                        <p:tgtEl>
                                          <p:spTgt spid="23"/>
                                        </p:tgtEl>
                                        <p:attrNameLst>
                                          <p:attrName>ppt_h</p:attrName>
                                        </p:attrNameLst>
                                      </p:cBhvr>
                                      <p:tavLst>
                                        <p:tav tm="0">
                                          <p:val>
                                            <p:strVal val="#ppt_h"/>
                                          </p:val>
                                        </p:tav>
                                        <p:tav tm="100000">
                                          <p:val>
                                            <p:strVal val="#ppt_h"/>
                                          </p:val>
                                        </p:tav>
                                      </p:tavLst>
                                    </p:anim>
                                    <p:animEffect transition="in" filter="fade">
                                      <p:cBhvr>
                                        <p:cTn id="23" dur="1000"/>
                                        <p:tgtEl>
                                          <p:spTgt spid="23"/>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3"/>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P spid="7180" grpId="0" animBg="1"/>
      <p:bldP spid="13" grpId="0"/>
      <p:bldP spid="15" grpId="0"/>
      <p:bldP spid="17" grpId="0"/>
      <p:bldP spid="18" grpId="0" animBg="1"/>
      <p:bldP spid="18" grpId="1" animBg="1"/>
      <p:bldP spid="22" grpId="0"/>
      <p:bldP spid="23" grpId="0" animBg="1"/>
      <p:bldP spid="23" grpId="1" animBg="1"/>
    </p:bld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dirty="0" smtClean="0">
                <a:ea typeface="+mj-ea"/>
                <a:cs typeface="+mj-cs"/>
              </a:rPr>
              <a:t>6. The price of silk increases (ties are made with silk).</a:t>
            </a:r>
            <a:r>
              <a:rPr lang="en-US" dirty="0" smtClean="0">
                <a:ea typeface="+mj-ea"/>
                <a:cs typeface="+mj-cs"/>
              </a:rPr>
              <a:t> </a:t>
            </a:r>
          </a:p>
        </p:txBody>
      </p:sp>
      <p:sp>
        <p:nvSpPr>
          <p:cNvPr id="89091"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9092"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89093"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89094"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89095"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89096"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9097"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89098"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8203" name="Text Box 11"/>
          <p:cNvSpPr txBox="1">
            <a:spLocks noChangeArrowheads="1"/>
          </p:cNvSpPr>
          <p:nvPr/>
        </p:nvSpPr>
        <p:spPr bwMode="auto">
          <a:xfrm>
            <a:off x="1295400" y="3505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8204" name="Line 12"/>
          <p:cNvSpPr>
            <a:spLocks noChangeShapeType="1"/>
          </p:cNvSpPr>
          <p:nvPr/>
        </p:nvSpPr>
        <p:spPr bwMode="auto">
          <a:xfrm flipV="1">
            <a:off x="2286000" y="19050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8205" name="Line 13"/>
          <p:cNvSpPr>
            <a:spLocks noChangeShapeType="1"/>
          </p:cNvSpPr>
          <p:nvPr/>
        </p:nvSpPr>
        <p:spPr bwMode="auto">
          <a:xfrm>
            <a:off x="3886200" y="3657600"/>
            <a:ext cx="46038" cy="251460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8207" name="Line 15"/>
          <p:cNvSpPr>
            <a:spLocks noChangeShapeType="1"/>
          </p:cNvSpPr>
          <p:nvPr/>
        </p:nvSpPr>
        <p:spPr bwMode="auto">
          <a:xfrm flipH="1">
            <a:off x="1905000" y="3657600"/>
            <a:ext cx="1981200" cy="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8208" name="Text Box 16"/>
          <p:cNvSpPr txBox="1">
            <a:spLocks noChangeArrowheads="1"/>
          </p:cNvSpPr>
          <p:nvPr/>
        </p:nvSpPr>
        <p:spPr bwMode="auto">
          <a:xfrm>
            <a:off x="6096000" y="1752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8209" name="Text Box 17"/>
          <p:cNvSpPr txBox="1">
            <a:spLocks noChangeArrowheads="1"/>
          </p:cNvSpPr>
          <p:nvPr/>
        </p:nvSpPr>
        <p:spPr bwMode="auto">
          <a:xfrm>
            <a:off x="12954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sp>
        <p:nvSpPr>
          <p:cNvPr id="8210" name="Text Box 18"/>
          <p:cNvSpPr txBox="1">
            <a:spLocks noChangeArrowheads="1"/>
          </p:cNvSpPr>
          <p:nvPr/>
        </p:nvSpPr>
        <p:spPr bwMode="auto">
          <a:xfrm>
            <a:off x="3733800" y="60960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8211" name="Text Box 19"/>
          <p:cNvSpPr txBox="1">
            <a:spLocks noChangeArrowheads="1"/>
          </p:cNvSpPr>
          <p:nvPr/>
        </p:nvSpPr>
        <p:spPr bwMode="auto">
          <a:xfrm>
            <a:off x="4267200" y="60960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sp>
        <p:nvSpPr>
          <p:cNvPr id="8212" name="Line 20"/>
          <p:cNvSpPr>
            <a:spLocks noChangeShapeType="1"/>
          </p:cNvSpPr>
          <p:nvPr/>
        </p:nvSpPr>
        <p:spPr bwMode="auto">
          <a:xfrm>
            <a:off x="4419600" y="4191000"/>
            <a:ext cx="0" cy="198120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8213" name="Line 21"/>
          <p:cNvSpPr>
            <a:spLocks noChangeShapeType="1"/>
          </p:cNvSpPr>
          <p:nvPr/>
        </p:nvSpPr>
        <p:spPr bwMode="auto">
          <a:xfrm flipH="1" flipV="1">
            <a:off x="1981200" y="4267200"/>
            <a:ext cx="2514600" cy="0"/>
          </a:xfrm>
          <a:prstGeom prst="line">
            <a:avLst/>
          </a:prstGeom>
          <a:noFill/>
          <a:ln w="25400">
            <a:solidFill>
              <a:schemeClr val="tx1"/>
            </a:solidFill>
            <a:prstDash val="dash"/>
            <a:round/>
            <a:headEnd/>
            <a:tailEnd/>
          </a:ln>
        </p:spPr>
        <p:txBody>
          <a:bodyPr>
            <a:prstTxWarp prst="textNoShape">
              <a:avLst/>
            </a:prstTxWarp>
          </a:bodyPr>
          <a:lstStyle/>
          <a:p>
            <a:endParaRPr lang="en-US"/>
          </a:p>
        </p:txBody>
      </p:sp>
      <p:sp>
        <p:nvSpPr>
          <p:cNvPr id="8214" name="AutoShape 22"/>
          <p:cNvSpPr>
            <a:spLocks noChangeArrowheads="1"/>
          </p:cNvSpPr>
          <p:nvPr/>
        </p:nvSpPr>
        <p:spPr bwMode="auto">
          <a:xfrm>
            <a:off x="3962400" y="6477000"/>
            <a:ext cx="533400" cy="228600"/>
          </a:xfrm>
          <a:prstGeom prst="leftArrow">
            <a:avLst>
              <a:gd name="adj1" fmla="val 50000"/>
              <a:gd name="adj2" fmla="val 6666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8215" name="AutoShape 23"/>
          <p:cNvSpPr>
            <a:spLocks noChangeArrowheads="1"/>
          </p:cNvSpPr>
          <p:nvPr/>
        </p:nvSpPr>
        <p:spPr bwMode="auto">
          <a:xfrm>
            <a:off x="1066800" y="3657600"/>
            <a:ext cx="228600" cy="6858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0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0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0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03"/>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8203"/>
                                        </p:tgtEl>
                                        <p:attrNameLst>
                                          <p:attrName>style.visibility</p:attrName>
                                        </p:attrNameLst>
                                      </p:cBhvr>
                                      <p:to>
                                        <p:strVal val="visible"/>
                                      </p:to>
                                    </p:set>
                                  </p:childTnLst>
                                </p:cTn>
                              </p:par>
                              <p:par>
                                <p:cTn id="21" presetID="55" presetClass="entr" presetSubtype="0" fill="hold" grpId="0" nodeType="withEffect">
                                  <p:stCondLst>
                                    <p:cond delay="0"/>
                                  </p:stCondLst>
                                  <p:childTnLst>
                                    <p:set>
                                      <p:cBhvr>
                                        <p:cTn id="22" dur="1" fill="hold">
                                          <p:stCondLst>
                                            <p:cond delay="0"/>
                                          </p:stCondLst>
                                        </p:cTn>
                                        <p:tgtEl>
                                          <p:spTgt spid="8214"/>
                                        </p:tgtEl>
                                        <p:attrNameLst>
                                          <p:attrName>style.visibility</p:attrName>
                                        </p:attrNameLst>
                                      </p:cBhvr>
                                      <p:to>
                                        <p:strVal val="visible"/>
                                      </p:to>
                                    </p:set>
                                    <p:anim calcmode="lin" valueType="num">
                                      <p:cBhvr>
                                        <p:cTn id="23" dur="1000" fill="hold"/>
                                        <p:tgtEl>
                                          <p:spTgt spid="8214"/>
                                        </p:tgtEl>
                                        <p:attrNameLst>
                                          <p:attrName>ppt_w</p:attrName>
                                        </p:attrNameLst>
                                      </p:cBhvr>
                                      <p:tavLst>
                                        <p:tav tm="0">
                                          <p:val>
                                            <p:strVal val="#ppt_w*0.70"/>
                                          </p:val>
                                        </p:tav>
                                        <p:tav tm="100000">
                                          <p:val>
                                            <p:strVal val="#ppt_w"/>
                                          </p:val>
                                        </p:tav>
                                      </p:tavLst>
                                    </p:anim>
                                    <p:anim calcmode="lin" valueType="num">
                                      <p:cBhvr>
                                        <p:cTn id="24" dur="1000" fill="hold"/>
                                        <p:tgtEl>
                                          <p:spTgt spid="8214"/>
                                        </p:tgtEl>
                                        <p:attrNameLst>
                                          <p:attrName>ppt_h</p:attrName>
                                        </p:attrNameLst>
                                      </p:cBhvr>
                                      <p:tavLst>
                                        <p:tav tm="0">
                                          <p:val>
                                            <p:strVal val="#ppt_h"/>
                                          </p:val>
                                        </p:tav>
                                        <p:tav tm="100000">
                                          <p:val>
                                            <p:strVal val="#ppt_h"/>
                                          </p:val>
                                        </p:tav>
                                      </p:tavLst>
                                    </p:anim>
                                    <p:animEffect transition="in" filter="fade">
                                      <p:cBhvr>
                                        <p:cTn id="25" dur="1000"/>
                                        <p:tgtEl>
                                          <p:spTgt spid="8214"/>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8215"/>
                                        </p:tgtEl>
                                        <p:attrNameLst>
                                          <p:attrName>style.visibility</p:attrName>
                                        </p:attrNameLst>
                                      </p:cBhvr>
                                      <p:to>
                                        <p:strVal val="visible"/>
                                      </p:to>
                                    </p:set>
                                    <p:anim calcmode="lin" valueType="num">
                                      <p:cBhvr>
                                        <p:cTn id="28" dur="1000" fill="hold"/>
                                        <p:tgtEl>
                                          <p:spTgt spid="8215"/>
                                        </p:tgtEl>
                                        <p:attrNameLst>
                                          <p:attrName>ppt_w</p:attrName>
                                        </p:attrNameLst>
                                      </p:cBhvr>
                                      <p:tavLst>
                                        <p:tav tm="0">
                                          <p:val>
                                            <p:strVal val="#ppt_w*0.70"/>
                                          </p:val>
                                        </p:tav>
                                        <p:tav tm="100000">
                                          <p:val>
                                            <p:strVal val="#ppt_w"/>
                                          </p:val>
                                        </p:tav>
                                      </p:tavLst>
                                    </p:anim>
                                    <p:anim calcmode="lin" valueType="num">
                                      <p:cBhvr>
                                        <p:cTn id="29" dur="1000" fill="hold"/>
                                        <p:tgtEl>
                                          <p:spTgt spid="8215"/>
                                        </p:tgtEl>
                                        <p:attrNameLst>
                                          <p:attrName>ppt_h</p:attrName>
                                        </p:attrNameLst>
                                      </p:cBhvr>
                                      <p:tavLst>
                                        <p:tav tm="0">
                                          <p:val>
                                            <p:strVal val="#ppt_h"/>
                                          </p:val>
                                        </p:tav>
                                        <p:tav tm="100000">
                                          <p:val>
                                            <p:strVal val="#ppt_h"/>
                                          </p:val>
                                        </p:tav>
                                      </p:tavLst>
                                    </p:anim>
                                    <p:animEffect transition="in" filter="fade">
                                      <p:cBhvr>
                                        <p:cTn id="30" dur="1000"/>
                                        <p:tgtEl>
                                          <p:spTgt spid="821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0" nodeType="clickEffect">
                                  <p:stCondLst>
                                    <p:cond delay="0"/>
                                  </p:stCondLst>
                                  <p:childTnLst>
                                    <p:animEffect transition="out" filter="blinds(horizontal)">
                                      <p:cBhvr>
                                        <p:cTn id="34" dur="500"/>
                                        <p:tgtEl>
                                          <p:spTgt spid="8211"/>
                                        </p:tgtEl>
                                      </p:cBhvr>
                                    </p:animEffect>
                                    <p:set>
                                      <p:cBhvr>
                                        <p:cTn id="35" dur="1" fill="hold">
                                          <p:stCondLst>
                                            <p:cond delay="499"/>
                                          </p:stCondLst>
                                        </p:cTn>
                                        <p:tgtEl>
                                          <p:spTgt spid="8211"/>
                                        </p:tgtEl>
                                        <p:attrNameLst>
                                          <p:attrName>style.visibility</p:attrName>
                                        </p:attrNameLst>
                                      </p:cBhvr>
                                      <p:to>
                                        <p:strVal val="hidden"/>
                                      </p:to>
                                    </p:set>
                                  </p:childTnLst>
                                </p:cTn>
                              </p:par>
                              <p:par>
                                <p:cTn id="36" presetID="3" presetClass="exit" presetSubtype="10" fill="hold" grpId="0" nodeType="withEffect">
                                  <p:stCondLst>
                                    <p:cond delay="0"/>
                                  </p:stCondLst>
                                  <p:childTnLst>
                                    <p:animEffect transition="out" filter="blinds(horizontal)">
                                      <p:cBhvr>
                                        <p:cTn id="37" dur="500"/>
                                        <p:tgtEl>
                                          <p:spTgt spid="8212"/>
                                        </p:tgtEl>
                                      </p:cBhvr>
                                    </p:animEffect>
                                    <p:set>
                                      <p:cBhvr>
                                        <p:cTn id="38" dur="1" fill="hold">
                                          <p:stCondLst>
                                            <p:cond delay="499"/>
                                          </p:stCondLst>
                                        </p:cTn>
                                        <p:tgtEl>
                                          <p:spTgt spid="8212"/>
                                        </p:tgtEl>
                                        <p:attrNameLst>
                                          <p:attrName>style.visibility</p:attrName>
                                        </p:attrNameLst>
                                      </p:cBhvr>
                                      <p:to>
                                        <p:strVal val="hidden"/>
                                      </p:to>
                                    </p:set>
                                  </p:childTnLst>
                                </p:cTn>
                              </p:par>
                              <p:par>
                                <p:cTn id="39" presetID="3" presetClass="exit" presetSubtype="10" fill="hold" grpId="0" nodeType="withEffect">
                                  <p:stCondLst>
                                    <p:cond delay="0"/>
                                  </p:stCondLst>
                                  <p:childTnLst>
                                    <p:animEffect transition="out" filter="blinds(horizontal)">
                                      <p:cBhvr>
                                        <p:cTn id="40" dur="500"/>
                                        <p:tgtEl>
                                          <p:spTgt spid="8209"/>
                                        </p:tgtEl>
                                      </p:cBhvr>
                                    </p:animEffect>
                                    <p:set>
                                      <p:cBhvr>
                                        <p:cTn id="41" dur="1" fill="hold">
                                          <p:stCondLst>
                                            <p:cond delay="499"/>
                                          </p:stCondLst>
                                        </p:cTn>
                                        <p:tgtEl>
                                          <p:spTgt spid="8209"/>
                                        </p:tgtEl>
                                        <p:attrNameLst>
                                          <p:attrName>style.visibility</p:attrName>
                                        </p:attrNameLst>
                                      </p:cBhvr>
                                      <p:to>
                                        <p:strVal val="hidden"/>
                                      </p:to>
                                    </p:set>
                                  </p:childTnLst>
                                </p:cTn>
                              </p:par>
                              <p:par>
                                <p:cTn id="42" presetID="3" presetClass="exit" presetSubtype="10" fill="hold" grpId="0" nodeType="withEffect">
                                  <p:stCondLst>
                                    <p:cond delay="0"/>
                                  </p:stCondLst>
                                  <p:childTnLst>
                                    <p:animEffect transition="out" filter="blinds(horizontal)">
                                      <p:cBhvr>
                                        <p:cTn id="43" dur="500"/>
                                        <p:tgtEl>
                                          <p:spTgt spid="8213"/>
                                        </p:tgtEl>
                                      </p:cBhvr>
                                    </p:animEffect>
                                    <p:set>
                                      <p:cBhvr>
                                        <p:cTn id="44" dur="1" fill="hold">
                                          <p:stCondLst>
                                            <p:cond delay="499"/>
                                          </p:stCondLst>
                                        </p:cTn>
                                        <p:tgtEl>
                                          <p:spTgt spid="8213"/>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8214"/>
                                        </p:tgtEl>
                                      </p:cBhvr>
                                    </p:animEffect>
                                    <p:set>
                                      <p:cBhvr>
                                        <p:cTn id="47" dur="1" fill="hold">
                                          <p:stCondLst>
                                            <p:cond delay="499"/>
                                          </p:stCondLst>
                                        </p:cTn>
                                        <p:tgtEl>
                                          <p:spTgt spid="8214"/>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8215"/>
                                        </p:tgtEl>
                                      </p:cBhvr>
                                    </p:animEffect>
                                    <p:set>
                                      <p:cBhvr>
                                        <p:cTn id="50" dur="1" fill="hold">
                                          <p:stCondLst>
                                            <p:cond delay="499"/>
                                          </p:stCondLst>
                                        </p:cTn>
                                        <p:tgtEl>
                                          <p:spTgt spid="82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8203" grpId="1"/>
      <p:bldP spid="8204" grpId="0" animBg="1"/>
      <p:bldP spid="8205" grpId="0" animBg="1"/>
      <p:bldP spid="8207" grpId="0" animBg="1"/>
      <p:bldP spid="8208" grpId="0"/>
      <p:bldP spid="8209" grpId="0"/>
      <p:bldP spid="8210" grpId="0"/>
      <p:bldP spid="8211" grpId="0"/>
      <p:bldP spid="8212" grpId="0" animBg="1"/>
      <p:bldP spid="8213" grpId="0" animBg="1"/>
      <p:bldP spid="8214" grpId="0" animBg="1"/>
      <p:bldP spid="8214" grpId="1" animBg="1"/>
      <p:bldP spid="8215" grpId="0" animBg="1"/>
      <p:bldP spid="8215" grpId="1" animBg="1"/>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7. The government adds a subsidy to tie production.</a:t>
            </a:r>
          </a:p>
        </p:txBody>
      </p:sp>
      <p:sp>
        <p:nvSpPr>
          <p:cNvPr id="90115"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0116"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0117"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0118"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0119"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0120"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0121"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0122"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9227" name="Text Box 11"/>
          <p:cNvSpPr txBox="1">
            <a:spLocks noChangeArrowheads="1"/>
          </p:cNvSpPr>
          <p:nvPr/>
        </p:nvSpPr>
        <p:spPr bwMode="auto">
          <a:xfrm>
            <a:off x="7239000" y="30480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9228" name="Line 12"/>
          <p:cNvSpPr>
            <a:spLocks noChangeShapeType="1"/>
          </p:cNvSpPr>
          <p:nvPr/>
        </p:nvSpPr>
        <p:spPr bwMode="auto">
          <a:xfrm flipV="1">
            <a:off x="3810000" y="28956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1"/>
          <p:cNvSpPr txBox="1">
            <a:spLocks noChangeArrowheads="1"/>
          </p:cNvSpPr>
          <p:nvPr/>
        </p:nvSpPr>
        <p:spPr bwMode="auto">
          <a:xfrm>
            <a:off x="1371600" y="4648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8" name="AutoShape 23"/>
          <p:cNvSpPr>
            <a:spLocks noChangeArrowheads="1"/>
          </p:cNvSpPr>
          <p:nvPr/>
        </p:nvSpPr>
        <p:spPr bwMode="auto">
          <a:xfrm flipV="1">
            <a:off x="1219200" y="4267200"/>
            <a:ext cx="228600" cy="4572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19" name="Straight Connector 18"/>
          <p:cNvCxnSpPr/>
          <p:nvPr/>
        </p:nvCxnSpPr>
        <p:spPr>
          <a:xfrm rot="10800000">
            <a:off x="1905000" y="4876800"/>
            <a:ext cx="32766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535488" y="5524500"/>
            <a:ext cx="1293812"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 Box 19"/>
          <p:cNvSpPr txBox="1">
            <a:spLocks noChangeArrowheads="1"/>
          </p:cNvSpPr>
          <p:nvPr/>
        </p:nvSpPr>
        <p:spPr bwMode="auto">
          <a:xfrm>
            <a:off x="50292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7" name="AutoShape 22"/>
          <p:cNvSpPr>
            <a:spLocks noChangeArrowheads="1"/>
          </p:cNvSpPr>
          <p:nvPr/>
        </p:nvSpPr>
        <p:spPr bwMode="auto">
          <a:xfrm rot="10800000">
            <a:off x="4724400" y="6324600"/>
            <a:ext cx="3810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1000" fill="hold"/>
                                        <p:tgtEl>
                                          <p:spTgt spid="27"/>
                                        </p:tgtEl>
                                        <p:attrNameLst>
                                          <p:attrName>ppt_w</p:attrName>
                                        </p:attrNameLst>
                                      </p:cBhvr>
                                      <p:tavLst>
                                        <p:tav tm="0">
                                          <p:val>
                                            <p:strVal val="#ppt_w*0.70"/>
                                          </p:val>
                                        </p:tav>
                                        <p:tav tm="100000">
                                          <p:val>
                                            <p:strVal val="#ppt_w"/>
                                          </p:val>
                                        </p:tav>
                                      </p:tavLst>
                                    </p:anim>
                                    <p:anim calcmode="lin" valueType="num">
                                      <p:cBhvr>
                                        <p:cTn id="22" dur="1000" fill="hold"/>
                                        <p:tgtEl>
                                          <p:spTgt spid="27"/>
                                        </p:tgtEl>
                                        <p:attrNameLst>
                                          <p:attrName>ppt_h</p:attrName>
                                        </p:attrNameLst>
                                      </p:cBhvr>
                                      <p:tavLst>
                                        <p:tav tm="0">
                                          <p:val>
                                            <p:strVal val="#ppt_h"/>
                                          </p:val>
                                        </p:tav>
                                        <p:tav tm="100000">
                                          <p:val>
                                            <p:strVal val="#ppt_h"/>
                                          </p:val>
                                        </p:tav>
                                      </p:tavLst>
                                    </p:anim>
                                    <p:animEffect transition="in" filter="fade">
                                      <p:cBhvr>
                                        <p:cTn id="23" dur="1000"/>
                                        <p:tgtEl>
                                          <p:spTgt spid="27"/>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9228" grpId="0" animBg="1"/>
      <p:bldP spid="13" grpId="0"/>
      <p:bldP spid="15" grpId="0"/>
      <p:bldP spid="17" grpId="0"/>
      <p:bldP spid="18" grpId="0" animBg="1"/>
      <p:bldP spid="18" grpId="1" animBg="1"/>
      <p:bldP spid="26" grpId="0"/>
      <p:bldP spid="27" grpId="0" animBg="1"/>
      <p:bldP spid="27" grpId="1" animBg="1"/>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685800"/>
            <a:ext cx="8229600" cy="1143000"/>
          </a:xfrm>
        </p:spPr>
        <p:txBody>
          <a:bodyPr/>
          <a:lstStyle/>
          <a:p>
            <a:pPr eaLnBrk="1" hangingPunct="1"/>
            <a:r>
              <a:rPr lang="en-US" sz="2900">
                <a:ea typeface="ＭＳ Ｐゴシック" charset="-128"/>
                <a:cs typeface="ＭＳ Ｐゴシック" charset="-128"/>
              </a:rPr>
              <a:t>8. After the release of</a:t>
            </a:r>
            <a:r>
              <a:rPr lang="en-US" sz="2900" i="1">
                <a:ea typeface="ＭＳ Ｐゴシック" charset="-128"/>
                <a:cs typeface="ＭＳ Ｐゴシック" charset="-128"/>
              </a:rPr>
              <a:t> </a:t>
            </a:r>
            <a:r>
              <a:rPr lang="en-US" sz="2900">
                <a:ea typeface="ＭＳ Ｐゴシック" charset="-128"/>
                <a:cs typeface="ＭＳ Ｐゴシック" charset="-128"/>
              </a:rPr>
              <a:t>Alan Greenspan’s first jazz flute album, purple tie producers are </a:t>
            </a:r>
            <a:r>
              <a:rPr lang="en-US" sz="2900" u="sng">
                <a:ea typeface="ＭＳ Ｐゴシック" charset="-128"/>
                <a:cs typeface="ＭＳ Ｐゴシック" charset="-128"/>
              </a:rPr>
              <a:t>expecting</a:t>
            </a:r>
            <a:r>
              <a:rPr lang="en-US" sz="2900">
                <a:ea typeface="ＭＳ Ｐゴシック" charset="-128"/>
                <a:cs typeface="ＭＳ Ｐゴシック" charset="-128"/>
              </a:rPr>
              <a:t> a huge increase in demand and thus an increase in the price.</a:t>
            </a:r>
          </a:p>
        </p:txBody>
      </p:sp>
      <p:sp>
        <p:nvSpPr>
          <p:cNvPr id="91139"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1140"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1141"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1142"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1143"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1144"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1145"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1146" name="Text Box 10"/>
          <p:cNvSpPr txBox="1">
            <a:spLocks noChangeArrowheads="1"/>
          </p:cNvSpPr>
          <p:nvPr/>
        </p:nvSpPr>
        <p:spPr bwMode="auto">
          <a:xfrm>
            <a:off x="6324600" y="25908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10251" name="Text Box 11"/>
          <p:cNvSpPr txBox="1">
            <a:spLocks noChangeArrowheads="1"/>
          </p:cNvSpPr>
          <p:nvPr/>
        </p:nvSpPr>
        <p:spPr bwMode="auto">
          <a:xfrm>
            <a:off x="7467600" y="28194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0252" name="Line 12"/>
          <p:cNvSpPr>
            <a:spLocks noChangeShapeType="1"/>
          </p:cNvSpPr>
          <p:nvPr/>
        </p:nvSpPr>
        <p:spPr bwMode="auto">
          <a:xfrm flipV="1">
            <a:off x="3962400" y="28194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1"/>
          <p:cNvSpPr txBox="1">
            <a:spLocks noChangeArrowheads="1"/>
          </p:cNvSpPr>
          <p:nvPr/>
        </p:nvSpPr>
        <p:spPr bwMode="auto">
          <a:xfrm>
            <a:off x="1447800" y="4648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8" name="AutoShape 23"/>
          <p:cNvSpPr>
            <a:spLocks noChangeArrowheads="1"/>
          </p:cNvSpPr>
          <p:nvPr/>
        </p:nvSpPr>
        <p:spPr bwMode="auto">
          <a:xfrm flipV="1">
            <a:off x="1219200" y="4343400"/>
            <a:ext cx="228600" cy="4572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19" name="Straight Connector 18"/>
          <p:cNvCxnSpPr/>
          <p:nvPr/>
        </p:nvCxnSpPr>
        <p:spPr>
          <a:xfrm rot="10800000">
            <a:off x="1905000" y="4876800"/>
            <a:ext cx="3352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610101" y="5524500"/>
            <a:ext cx="1295400" cy="31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 Box 19"/>
          <p:cNvSpPr txBox="1">
            <a:spLocks noChangeArrowheads="1"/>
          </p:cNvSpPr>
          <p:nvPr/>
        </p:nvSpPr>
        <p:spPr bwMode="auto">
          <a:xfrm>
            <a:off x="51054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5" name="AutoShape 22"/>
          <p:cNvSpPr>
            <a:spLocks noChangeArrowheads="1"/>
          </p:cNvSpPr>
          <p:nvPr/>
        </p:nvSpPr>
        <p:spPr bwMode="auto">
          <a:xfrm rot="10800000">
            <a:off x="4724400" y="6324600"/>
            <a:ext cx="4572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1000" fill="hold"/>
                                        <p:tgtEl>
                                          <p:spTgt spid="25"/>
                                        </p:tgtEl>
                                        <p:attrNameLst>
                                          <p:attrName>ppt_w</p:attrName>
                                        </p:attrNameLst>
                                      </p:cBhvr>
                                      <p:tavLst>
                                        <p:tav tm="0">
                                          <p:val>
                                            <p:strVal val="#ppt_w*0.70"/>
                                          </p:val>
                                        </p:tav>
                                        <p:tav tm="100000">
                                          <p:val>
                                            <p:strVal val="#ppt_w"/>
                                          </p:val>
                                        </p:tav>
                                      </p:tavLst>
                                    </p:anim>
                                    <p:anim calcmode="lin" valueType="num">
                                      <p:cBhvr>
                                        <p:cTn id="22" dur="1000" fill="hold"/>
                                        <p:tgtEl>
                                          <p:spTgt spid="25"/>
                                        </p:tgtEl>
                                        <p:attrNameLst>
                                          <p:attrName>ppt_h</p:attrName>
                                        </p:attrNameLst>
                                      </p:cBhvr>
                                      <p:tavLst>
                                        <p:tav tm="0">
                                          <p:val>
                                            <p:strVal val="#ppt_h"/>
                                          </p:val>
                                        </p:tav>
                                        <p:tav tm="100000">
                                          <p:val>
                                            <p:strVal val="#ppt_h"/>
                                          </p:val>
                                        </p:tav>
                                      </p:tavLst>
                                    </p:anim>
                                    <p:animEffect transition="in" filter="fade">
                                      <p:cBhvr>
                                        <p:cTn id="23" dur="1000"/>
                                        <p:tgtEl>
                                          <p:spTgt spid="25"/>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p:bldP spid="10252" grpId="0" animBg="1"/>
      <p:bldP spid="13" grpId="0"/>
      <p:bldP spid="15" grpId="0"/>
      <p:bldP spid="17" grpId="0"/>
      <p:bldP spid="18" grpId="0" animBg="1"/>
      <p:bldP spid="18" grpId="1" animBg="1"/>
      <p:bldP spid="24" grpId="0"/>
      <p:bldP spid="25" grpId="0" animBg="1"/>
      <p:bldP spid="25" grpId="1" animBg="1"/>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200" smtClean="0">
                <a:ea typeface="+mj-ea"/>
                <a:cs typeface="+mj-cs"/>
              </a:rPr>
              <a:t>9. Congress enacts new </a:t>
            </a:r>
            <a:r>
              <a:rPr lang="en-US" sz="3200" u="sng" smtClean="0">
                <a:ea typeface="+mj-ea"/>
                <a:cs typeface="+mj-cs"/>
              </a:rPr>
              <a:t>tax</a:t>
            </a:r>
            <a:r>
              <a:rPr lang="en-US" sz="3200" smtClean="0">
                <a:ea typeface="+mj-ea"/>
                <a:cs typeface="+mj-cs"/>
              </a:rPr>
              <a:t> on the production of purple ties.</a:t>
            </a:r>
            <a:r>
              <a:rPr lang="en-US" smtClean="0">
                <a:ea typeface="+mj-ea"/>
                <a:cs typeface="+mj-cs"/>
              </a:rPr>
              <a:t> </a:t>
            </a:r>
          </a:p>
        </p:txBody>
      </p:sp>
      <p:sp>
        <p:nvSpPr>
          <p:cNvPr id="92163"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2164"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2165"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2166"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2167"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2168"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2169"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2170"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11275" name="Text Box 11"/>
          <p:cNvSpPr txBox="1">
            <a:spLocks noChangeArrowheads="1"/>
          </p:cNvSpPr>
          <p:nvPr/>
        </p:nvSpPr>
        <p:spPr bwMode="auto">
          <a:xfrm>
            <a:off x="5943600" y="14478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1276" name="Line 12"/>
          <p:cNvSpPr>
            <a:spLocks noChangeShapeType="1"/>
          </p:cNvSpPr>
          <p:nvPr/>
        </p:nvSpPr>
        <p:spPr bwMode="auto">
          <a:xfrm flipV="1">
            <a:off x="2133600" y="1447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1"/>
          <p:cNvSpPr txBox="1">
            <a:spLocks noChangeArrowheads="1"/>
          </p:cNvSpPr>
          <p:nvPr/>
        </p:nvSpPr>
        <p:spPr bwMode="auto">
          <a:xfrm>
            <a:off x="1371600" y="30480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8" name="AutoShape 23"/>
          <p:cNvSpPr>
            <a:spLocks noChangeArrowheads="1"/>
          </p:cNvSpPr>
          <p:nvPr/>
        </p:nvSpPr>
        <p:spPr bwMode="auto">
          <a:xfrm>
            <a:off x="1447800" y="3429000"/>
            <a:ext cx="228600" cy="6858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19" name="Straight Connector 18"/>
          <p:cNvCxnSpPr/>
          <p:nvPr/>
        </p:nvCxnSpPr>
        <p:spPr>
          <a:xfrm rot="10800000">
            <a:off x="1905000" y="3352800"/>
            <a:ext cx="16764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171701" y="4762500"/>
            <a:ext cx="2819400" cy="31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 Box 19"/>
          <p:cNvSpPr txBox="1">
            <a:spLocks noChangeArrowheads="1"/>
          </p:cNvSpPr>
          <p:nvPr/>
        </p:nvSpPr>
        <p:spPr bwMode="auto">
          <a:xfrm>
            <a:off x="33528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4" name="AutoShape 22"/>
          <p:cNvSpPr>
            <a:spLocks noChangeArrowheads="1"/>
          </p:cNvSpPr>
          <p:nvPr/>
        </p:nvSpPr>
        <p:spPr bwMode="auto">
          <a:xfrm rot="10800000" flipH="1">
            <a:off x="3733800" y="63246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7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1000" fill="hold"/>
                                        <p:tgtEl>
                                          <p:spTgt spid="24"/>
                                        </p:tgtEl>
                                        <p:attrNameLst>
                                          <p:attrName>ppt_w</p:attrName>
                                        </p:attrNameLst>
                                      </p:cBhvr>
                                      <p:tavLst>
                                        <p:tav tm="0">
                                          <p:val>
                                            <p:strVal val="#ppt_w*0.70"/>
                                          </p:val>
                                        </p:tav>
                                        <p:tav tm="100000">
                                          <p:val>
                                            <p:strVal val="#ppt_w"/>
                                          </p:val>
                                        </p:tav>
                                      </p:tavLst>
                                    </p:anim>
                                    <p:anim calcmode="lin" valueType="num">
                                      <p:cBhvr>
                                        <p:cTn id="22" dur="1000" fill="hold"/>
                                        <p:tgtEl>
                                          <p:spTgt spid="24"/>
                                        </p:tgtEl>
                                        <p:attrNameLst>
                                          <p:attrName>ppt_h</p:attrName>
                                        </p:attrNameLst>
                                      </p:cBhvr>
                                      <p:tavLst>
                                        <p:tav tm="0">
                                          <p:val>
                                            <p:strVal val="#ppt_h"/>
                                          </p:val>
                                        </p:tav>
                                        <p:tav tm="100000">
                                          <p:val>
                                            <p:strVal val="#ppt_h"/>
                                          </p:val>
                                        </p:tav>
                                      </p:tavLst>
                                    </p:anim>
                                    <p:animEffect transition="in" filter="fade">
                                      <p:cBhvr>
                                        <p:cTn id="23" dur="1000"/>
                                        <p:tgtEl>
                                          <p:spTgt spid="24"/>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6" grpId="0" animBg="1"/>
      <p:bldP spid="13" grpId="0"/>
      <p:bldP spid="15" grpId="0"/>
      <p:bldP spid="17" grpId="0"/>
      <p:bldP spid="18" grpId="0" animBg="1"/>
      <p:bldP spid="18" grpId="1" animBg="1"/>
      <p:bldP spid="23" grpId="0"/>
      <p:bldP spid="24" grpId="0" animBg="1"/>
      <p:bldP spid="24" grpId="1" animBg="1"/>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200" smtClean="0">
                <a:ea typeface="+mj-ea"/>
                <a:cs typeface="+mj-cs"/>
              </a:rPr>
              <a:t>10. As the </a:t>
            </a:r>
            <a:r>
              <a:rPr lang="en-US" sz="3200" u="sng" smtClean="0">
                <a:ea typeface="+mj-ea"/>
                <a:cs typeface="+mj-cs"/>
              </a:rPr>
              <a:t>popularity </a:t>
            </a:r>
            <a:r>
              <a:rPr lang="en-US" sz="3200" smtClean="0">
                <a:ea typeface="+mj-ea"/>
                <a:cs typeface="+mj-cs"/>
              </a:rPr>
              <a:t>of purple ties sweeps the greater Orange County area, new producers enter the purple tie market.</a:t>
            </a:r>
          </a:p>
        </p:txBody>
      </p:sp>
      <p:sp>
        <p:nvSpPr>
          <p:cNvPr id="93187"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3188"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3189"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3190"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3191"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3192"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3193"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3194"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12299" name="Text Box 11"/>
          <p:cNvSpPr txBox="1">
            <a:spLocks noChangeArrowheads="1"/>
          </p:cNvSpPr>
          <p:nvPr/>
        </p:nvSpPr>
        <p:spPr bwMode="auto">
          <a:xfrm>
            <a:off x="7315200" y="29718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2301" name="Line 13"/>
          <p:cNvSpPr>
            <a:spLocks noChangeShapeType="1"/>
          </p:cNvSpPr>
          <p:nvPr/>
        </p:nvSpPr>
        <p:spPr bwMode="auto">
          <a:xfrm flipV="1">
            <a:off x="3886200" y="28956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4" name="Straight Connector 13"/>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1"/>
          <p:cNvSpPr txBox="1">
            <a:spLocks noChangeArrowheads="1"/>
          </p:cNvSpPr>
          <p:nvPr/>
        </p:nvSpPr>
        <p:spPr bwMode="auto">
          <a:xfrm>
            <a:off x="1295400" y="4800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2</a:t>
            </a:r>
            <a:endParaRPr lang="en-US" sz="2400" b="1">
              <a:latin typeface="Calibri" charset="0"/>
            </a:endParaRPr>
          </a:p>
        </p:txBody>
      </p:sp>
      <p:sp>
        <p:nvSpPr>
          <p:cNvPr id="18" name="AutoShape 23"/>
          <p:cNvSpPr>
            <a:spLocks noChangeArrowheads="1"/>
          </p:cNvSpPr>
          <p:nvPr/>
        </p:nvSpPr>
        <p:spPr bwMode="auto">
          <a:xfrm flipV="1">
            <a:off x="1371600" y="4419600"/>
            <a:ext cx="228600" cy="457200"/>
          </a:xfrm>
          <a:prstGeom prst="upArrow">
            <a:avLst>
              <a:gd name="adj1" fmla="val 50000"/>
              <a:gd name="adj2" fmla="val 75000"/>
            </a:avLst>
          </a:prstGeom>
          <a:solidFill>
            <a:schemeClr val="accent1"/>
          </a:solidFill>
          <a:ln w="9525">
            <a:solidFill>
              <a:schemeClr val="tx1"/>
            </a:solidFill>
            <a:miter lim="800000"/>
            <a:headEnd/>
            <a:tailEnd/>
          </a:ln>
        </p:spPr>
        <p:txBody>
          <a:bodyPr vert="eaVert" wrap="none" anchor="ctr">
            <a:prstTxWarp prst="textNoShape">
              <a:avLst/>
            </a:prstTxWarp>
          </a:bodyPr>
          <a:lstStyle/>
          <a:p>
            <a:endParaRPr lang="en-US">
              <a:latin typeface="Calibri" charset="0"/>
            </a:endParaRPr>
          </a:p>
        </p:txBody>
      </p:sp>
      <p:cxnSp>
        <p:nvCxnSpPr>
          <p:cNvPr id="19" name="Straight Connector 18"/>
          <p:cNvCxnSpPr/>
          <p:nvPr/>
        </p:nvCxnSpPr>
        <p:spPr>
          <a:xfrm rot="10800000">
            <a:off x="1981200" y="4953000"/>
            <a:ext cx="32004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648201" y="5562600"/>
            <a:ext cx="1219200" cy="31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 Box 19"/>
          <p:cNvSpPr txBox="1">
            <a:spLocks noChangeArrowheads="1"/>
          </p:cNvSpPr>
          <p:nvPr/>
        </p:nvSpPr>
        <p:spPr bwMode="auto">
          <a:xfrm>
            <a:off x="51054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4" name="AutoShape 22"/>
          <p:cNvSpPr>
            <a:spLocks noChangeArrowheads="1"/>
          </p:cNvSpPr>
          <p:nvPr/>
        </p:nvSpPr>
        <p:spPr bwMode="auto">
          <a:xfrm rot="10800000">
            <a:off x="4724400" y="6324600"/>
            <a:ext cx="4572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55"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1000" fill="hold"/>
                                        <p:tgtEl>
                                          <p:spTgt spid="24"/>
                                        </p:tgtEl>
                                        <p:attrNameLst>
                                          <p:attrName>ppt_w</p:attrName>
                                        </p:attrNameLst>
                                      </p:cBhvr>
                                      <p:tavLst>
                                        <p:tav tm="0">
                                          <p:val>
                                            <p:strVal val="#ppt_w*0.70"/>
                                          </p:val>
                                        </p:tav>
                                        <p:tav tm="100000">
                                          <p:val>
                                            <p:strVal val="#ppt_w"/>
                                          </p:val>
                                        </p:tav>
                                      </p:tavLst>
                                    </p:anim>
                                    <p:anim calcmode="lin" valueType="num">
                                      <p:cBhvr>
                                        <p:cTn id="22" dur="1000" fill="hold"/>
                                        <p:tgtEl>
                                          <p:spTgt spid="24"/>
                                        </p:tgtEl>
                                        <p:attrNameLst>
                                          <p:attrName>ppt_h</p:attrName>
                                        </p:attrNameLst>
                                      </p:cBhvr>
                                      <p:tavLst>
                                        <p:tav tm="0">
                                          <p:val>
                                            <p:strVal val="#ppt_h"/>
                                          </p:val>
                                        </p:tav>
                                        <p:tav tm="100000">
                                          <p:val>
                                            <p:strVal val="#ppt_h"/>
                                          </p:val>
                                        </p:tav>
                                      </p:tavLst>
                                    </p:anim>
                                    <p:animEffect transition="in" filter="fade">
                                      <p:cBhvr>
                                        <p:cTn id="23" dur="1000"/>
                                        <p:tgtEl>
                                          <p:spTgt spid="24"/>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1000" fill="hold"/>
                                        <p:tgtEl>
                                          <p:spTgt spid="18"/>
                                        </p:tgtEl>
                                        <p:attrNameLst>
                                          <p:attrName>ppt_w</p:attrName>
                                        </p:attrNameLst>
                                      </p:cBhvr>
                                      <p:tavLst>
                                        <p:tav tm="0">
                                          <p:val>
                                            <p:strVal val="#ppt_w*0.70"/>
                                          </p:val>
                                        </p:tav>
                                        <p:tav tm="100000">
                                          <p:val>
                                            <p:strVal val="#ppt_w"/>
                                          </p:val>
                                        </p:tav>
                                      </p:tavLst>
                                    </p:anim>
                                    <p:anim calcmode="lin" valueType="num">
                                      <p:cBhvr>
                                        <p:cTn id="27" dur="1000" fill="hold"/>
                                        <p:tgtEl>
                                          <p:spTgt spid="18"/>
                                        </p:tgtEl>
                                        <p:attrNameLst>
                                          <p:attrName>ppt_h</p:attrName>
                                        </p:attrNameLst>
                                      </p:cBhvr>
                                      <p:tavLst>
                                        <p:tav tm="0">
                                          <p:val>
                                            <p:strVal val="#ppt_h"/>
                                          </p:val>
                                        </p:tav>
                                        <p:tav tm="100000">
                                          <p:val>
                                            <p:strVal val="#ppt_h"/>
                                          </p:val>
                                        </p:tav>
                                      </p:tavLst>
                                    </p:anim>
                                    <p:animEffect transition="in" filter="fade">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P spid="12301" grpId="0" animBg="1"/>
      <p:bldP spid="13" grpId="0"/>
      <p:bldP spid="15" grpId="0"/>
      <p:bldP spid="17" grpId="0"/>
      <p:bldP spid="18" grpId="0" animBg="1"/>
      <p:bldP spid="18" grpId="1" animBg="1"/>
      <p:bldP spid="23" grpId="0"/>
      <p:bldP spid="24" grpId="0" animBg="1"/>
      <p:bldP spid="24" grpId="1" animBg="1"/>
    </p:bld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914400" y="609600"/>
            <a:ext cx="7772400" cy="1143000"/>
          </a:xfrm>
        </p:spPr>
        <p:txBody>
          <a:bodyPr/>
          <a:lstStyle/>
          <a:p>
            <a:pPr eaLnBrk="1" hangingPunct="1"/>
            <a:r>
              <a:rPr lang="en-US" sz="2500">
                <a:ea typeface="ＭＳ Ｐゴシック" charset="-128"/>
                <a:cs typeface="ＭＳ Ｐゴシック" charset="-128"/>
              </a:rPr>
              <a:t>11. Purple ties are named by GQ magazine as a “must have” for all young professionals. At the same time, a new textile machine decreases the cost of producing purple ties.</a:t>
            </a:r>
          </a:p>
        </p:txBody>
      </p:sp>
      <p:sp>
        <p:nvSpPr>
          <p:cNvPr id="94211"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4212"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4213"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4214"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4215" name="Line 7"/>
          <p:cNvSpPr>
            <a:spLocks noChangeShapeType="1"/>
          </p:cNvSpPr>
          <p:nvPr/>
        </p:nvSpPr>
        <p:spPr bwMode="auto">
          <a:xfrm>
            <a:off x="2743200" y="26670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4216"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4217" name="Text Box 9"/>
          <p:cNvSpPr txBox="1">
            <a:spLocks noChangeArrowheads="1"/>
          </p:cNvSpPr>
          <p:nvPr/>
        </p:nvSpPr>
        <p:spPr bwMode="auto">
          <a:xfrm>
            <a:off x="6400800" y="54102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4218"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13323" name="Line 11"/>
          <p:cNvSpPr>
            <a:spLocks noChangeShapeType="1"/>
          </p:cNvSpPr>
          <p:nvPr/>
        </p:nvSpPr>
        <p:spPr bwMode="auto">
          <a:xfrm>
            <a:off x="3581400" y="22098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13324" name="Line 12"/>
          <p:cNvSpPr>
            <a:spLocks noChangeShapeType="1"/>
          </p:cNvSpPr>
          <p:nvPr/>
        </p:nvSpPr>
        <p:spPr bwMode="auto">
          <a:xfrm flipV="1">
            <a:off x="3962400" y="26670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3326" name="Text Box 14"/>
          <p:cNvSpPr txBox="1">
            <a:spLocks noChangeArrowheads="1"/>
          </p:cNvSpPr>
          <p:nvPr/>
        </p:nvSpPr>
        <p:spPr bwMode="auto">
          <a:xfrm>
            <a:off x="76200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3327" name="Text Box 15"/>
          <p:cNvSpPr txBox="1">
            <a:spLocks noChangeArrowheads="1"/>
          </p:cNvSpPr>
          <p:nvPr/>
        </p:nvSpPr>
        <p:spPr bwMode="auto">
          <a:xfrm>
            <a:off x="7086600" y="48006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94223"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10800000">
            <a:off x="1905000" y="42672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8" name="Straight Connector 17"/>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1905000" y="4267200"/>
            <a:ext cx="3810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4876800" y="5181600"/>
            <a:ext cx="1905000" cy="76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 Box 19"/>
          <p:cNvSpPr txBox="1">
            <a:spLocks noChangeArrowheads="1"/>
          </p:cNvSpPr>
          <p:nvPr/>
        </p:nvSpPr>
        <p:spPr bwMode="auto">
          <a:xfrm>
            <a:off x="57150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6" name="AutoShape 22"/>
          <p:cNvSpPr>
            <a:spLocks noChangeArrowheads="1"/>
          </p:cNvSpPr>
          <p:nvPr/>
        </p:nvSpPr>
        <p:spPr bwMode="auto">
          <a:xfrm rot="10800000">
            <a:off x="4953000" y="63246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55"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1000" fill="hold"/>
                                        <p:tgtEl>
                                          <p:spTgt spid="26"/>
                                        </p:tgtEl>
                                        <p:attrNameLst>
                                          <p:attrName>ppt_w</p:attrName>
                                        </p:attrNameLst>
                                      </p:cBhvr>
                                      <p:tavLst>
                                        <p:tav tm="0">
                                          <p:val>
                                            <p:strVal val="#ppt_w*0.70"/>
                                          </p:val>
                                        </p:tav>
                                        <p:tav tm="100000">
                                          <p:val>
                                            <p:strVal val="#ppt_w"/>
                                          </p:val>
                                        </p:tav>
                                      </p:tavLst>
                                    </p:anim>
                                    <p:anim calcmode="lin" valueType="num">
                                      <p:cBhvr>
                                        <p:cTn id="28" dur="1000" fill="hold"/>
                                        <p:tgtEl>
                                          <p:spTgt spid="26"/>
                                        </p:tgtEl>
                                        <p:attrNameLst>
                                          <p:attrName>ppt_h</p:attrName>
                                        </p:attrNameLst>
                                      </p:cBhvr>
                                      <p:tavLst>
                                        <p:tav tm="0">
                                          <p:val>
                                            <p:strVal val="#ppt_h"/>
                                          </p:val>
                                        </p:tav>
                                        <p:tav tm="100000">
                                          <p:val>
                                            <p:strVal val="#ppt_h"/>
                                          </p:val>
                                        </p:tav>
                                      </p:tavLst>
                                    </p:anim>
                                    <p:animEffect transition="in" filter="fade">
                                      <p:cBhvr>
                                        <p:cTn id="29" dur="10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hidden"/>
                                      </p:to>
                                    </p:set>
                                  </p:childTnLst>
                                </p:cTn>
                              </p:par>
                              <p:par>
                                <p:cTn id="36" presetID="1" presetClass="exit" presetSubtype="0" fill="hold" grpId="1" nodeType="withEffect">
                                  <p:stCondLst>
                                    <p:cond delay="0"/>
                                  </p:stCondLst>
                                  <p:childTnLst>
                                    <p:set>
                                      <p:cBhvr>
                                        <p:cTn id="37"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nimBg="1"/>
      <p:bldP spid="13324" grpId="0" animBg="1"/>
      <p:bldP spid="13326" grpId="0"/>
      <p:bldP spid="13327" grpId="0"/>
      <p:bldP spid="17" grpId="0"/>
      <p:bldP spid="25" grpId="0"/>
      <p:bldP spid="26" grpId="0" animBg="1"/>
      <p:bldP spid="26" grpId="1" animBg="1"/>
    </p:bld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609600"/>
            <a:ext cx="9144000" cy="1143000"/>
          </a:xfrm>
        </p:spPr>
        <p:txBody>
          <a:bodyPr rtlCol="0">
            <a:normAutofit fontScale="90000"/>
          </a:bodyPr>
          <a:lstStyle/>
          <a:p>
            <a:pPr eaLnBrk="1" fontAlgn="auto" hangingPunct="1">
              <a:spcAft>
                <a:spcPts val="0"/>
              </a:spcAft>
              <a:defRPr/>
            </a:pPr>
            <a:r>
              <a:rPr lang="en-US" sz="2400" dirty="0" smtClean="0">
                <a:ea typeface="+mj-ea"/>
                <a:cs typeface="+mj-cs"/>
              </a:rPr>
              <a:t>12. The price of pink ties (a </a:t>
            </a:r>
            <a:r>
              <a:rPr lang="en-US" sz="2400" u="sng" dirty="0" smtClean="0">
                <a:ea typeface="+mj-ea"/>
                <a:cs typeface="+mj-cs"/>
              </a:rPr>
              <a:t>related good</a:t>
            </a:r>
            <a:r>
              <a:rPr lang="en-US" sz="2400" dirty="0" smtClean="0">
                <a:ea typeface="+mj-ea"/>
                <a:cs typeface="+mj-cs"/>
              </a:rPr>
              <a:t> that most purple tie producers also produce) rises as spring approaches. Tie consumers in Chapel Hill begin to expect purple ties to be put on sale since spring is coming, so they put off purchasing.</a:t>
            </a:r>
            <a:r>
              <a:rPr lang="en-US" dirty="0" smtClean="0">
                <a:ea typeface="+mj-ea"/>
                <a:cs typeface="+mj-cs"/>
              </a:rPr>
              <a:t> </a:t>
            </a:r>
          </a:p>
        </p:txBody>
      </p:sp>
      <p:sp>
        <p:nvSpPr>
          <p:cNvPr id="95235" name="Line 3"/>
          <p:cNvSpPr>
            <a:spLocks noChangeShapeType="1"/>
          </p:cNvSpPr>
          <p:nvPr/>
        </p:nvSpPr>
        <p:spPr bwMode="auto">
          <a:xfrm>
            <a:off x="1905000" y="2362200"/>
            <a:ext cx="0" cy="38100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5236" name="Line 4"/>
          <p:cNvSpPr>
            <a:spLocks noChangeShapeType="1"/>
          </p:cNvSpPr>
          <p:nvPr/>
        </p:nvSpPr>
        <p:spPr bwMode="auto">
          <a:xfrm>
            <a:off x="1905000" y="6172200"/>
            <a:ext cx="4876800" cy="0"/>
          </a:xfrm>
          <a:prstGeom prst="line">
            <a:avLst/>
          </a:prstGeom>
          <a:noFill/>
          <a:ln w="38100">
            <a:solidFill>
              <a:schemeClr val="tx1"/>
            </a:solidFill>
            <a:round/>
            <a:headEnd/>
            <a:tailEnd/>
          </a:ln>
        </p:spPr>
        <p:txBody>
          <a:bodyPr>
            <a:prstTxWarp prst="textNoShape">
              <a:avLst/>
            </a:prstTxWarp>
          </a:bodyPr>
          <a:lstStyle/>
          <a:p>
            <a:endParaRPr lang="en-US"/>
          </a:p>
        </p:txBody>
      </p:sp>
      <p:sp>
        <p:nvSpPr>
          <p:cNvPr id="95237" name="Text Box 5"/>
          <p:cNvSpPr txBox="1">
            <a:spLocks noChangeArrowheads="1"/>
          </p:cNvSpPr>
          <p:nvPr/>
        </p:nvSpPr>
        <p:spPr bwMode="auto">
          <a:xfrm>
            <a:off x="6553200" y="6248400"/>
            <a:ext cx="1752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Quantity</a:t>
            </a:r>
          </a:p>
        </p:txBody>
      </p:sp>
      <p:sp>
        <p:nvSpPr>
          <p:cNvPr id="95238" name="Text Box 6"/>
          <p:cNvSpPr txBox="1">
            <a:spLocks noChangeArrowheads="1"/>
          </p:cNvSpPr>
          <p:nvPr/>
        </p:nvSpPr>
        <p:spPr bwMode="auto">
          <a:xfrm rot="-5400000">
            <a:off x="762000" y="22098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Price</a:t>
            </a:r>
          </a:p>
        </p:txBody>
      </p:sp>
      <p:sp>
        <p:nvSpPr>
          <p:cNvPr id="95239" name="Line 7"/>
          <p:cNvSpPr>
            <a:spLocks noChangeShapeType="1"/>
          </p:cNvSpPr>
          <p:nvPr/>
        </p:nvSpPr>
        <p:spPr bwMode="auto">
          <a:xfrm>
            <a:off x="2819400" y="2590800"/>
            <a:ext cx="3581400" cy="32766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5240" name="Line 8"/>
          <p:cNvSpPr>
            <a:spLocks noChangeShapeType="1"/>
          </p:cNvSpPr>
          <p:nvPr/>
        </p:nvSpPr>
        <p:spPr bwMode="auto">
          <a:xfrm flipV="1">
            <a:off x="2743200" y="25908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95241" name="Text Box 9"/>
          <p:cNvSpPr txBox="1">
            <a:spLocks noChangeArrowheads="1"/>
          </p:cNvSpPr>
          <p:nvPr/>
        </p:nvSpPr>
        <p:spPr bwMode="auto">
          <a:xfrm>
            <a:off x="6400800" y="5257800"/>
            <a:ext cx="9906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p>
        </p:txBody>
      </p:sp>
      <p:sp>
        <p:nvSpPr>
          <p:cNvPr id="95242" name="Text Box 10"/>
          <p:cNvSpPr txBox="1">
            <a:spLocks noChangeArrowheads="1"/>
          </p:cNvSpPr>
          <p:nvPr/>
        </p:nvSpPr>
        <p:spPr bwMode="auto">
          <a:xfrm>
            <a:off x="6400800" y="2514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p>
        </p:txBody>
      </p:sp>
      <p:sp>
        <p:nvSpPr>
          <p:cNvPr id="14347" name="Text Box 11"/>
          <p:cNvSpPr txBox="1">
            <a:spLocks noChangeArrowheads="1"/>
          </p:cNvSpPr>
          <p:nvPr/>
        </p:nvSpPr>
        <p:spPr bwMode="auto">
          <a:xfrm>
            <a:off x="5867400" y="18288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S</a:t>
            </a:r>
            <a:r>
              <a:rPr lang="en-US" sz="2400" b="1" baseline="-25000">
                <a:latin typeface="Calibri" charset="0"/>
              </a:rPr>
              <a:t>1</a:t>
            </a:r>
            <a:endParaRPr lang="en-US" sz="2400" b="1">
              <a:latin typeface="Calibri" charset="0"/>
            </a:endParaRPr>
          </a:p>
        </p:txBody>
      </p:sp>
      <p:sp>
        <p:nvSpPr>
          <p:cNvPr id="14348" name="Text Box 12"/>
          <p:cNvSpPr txBox="1">
            <a:spLocks noChangeArrowheads="1"/>
          </p:cNvSpPr>
          <p:nvPr/>
        </p:nvSpPr>
        <p:spPr bwMode="auto">
          <a:xfrm>
            <a:off x="5410200" y="54864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D</a:t>
            </a:r>
            <a:r>
              <a:rPr lang="en-US" sz="2400" b="1" baseline="-25000">
                <a:latin typeface="Calibri" charset="0"/>
              </a:rPr>
              <a:t>1</a:t>
            </a:r>
            <a:endParaRPr lang="en-US" sz="2400" b="1">
              <a:latin typeface="Calibri" charset="0"/>
            </a:endParaRPr>
          </a:p>
        </p:txBody>
      </p:sp>
      <p:sp>
        <p:nvSpPr>
          <p:cNvPr id="14349" name="Line 13"/>
          <p:cNvSpPr>
            <a:spLocks noChangeShapeType="1"/>
          </p:cNvSpPr>
          <p:nvPr/>
        </p:nvSpPr>
        <p:spPr bwMode="auto">
          <a:xfrm flipV="1">
            <a:off x="2209800" y="2133600"/>
            <a:ext cx="3581400" cy="3200400"/>
          </a:xfrm>
          <a:prstGeom prst="line">
            <a:avLst/>
          </a:prstGeom>
          <a:noFill/>
          <a:ln w="38100">
            <a:solidFill>
              <a:srgbClr val="FF0000"/>
            </a:solidFill>
            <a:round/>
            <a:headEnd type="arrow" w="med" len="med"/>
            <a:tailEnd type="arrow" w="med" len="med"/>
          </a:ln>
        </p:spPr>
        <p:txBody>
          <a:bodyPr>
            <a:prstTxWarp prst="textNoShape">
              <a:avLst/>
            </a:prstTxWarp>
          </a:bodyPr>
          <a:lstStyle/>
          <a:p>
            <a:endParaRPr lang="en-US"/>
          </a:p>
        </p:txBody>
      </p:sp>
      <p:sp>
        <p:nvSpPr>
          <p:cNvPr id="14350" name="Line 14"/>
          <p:cNvSpPr>
            <a:spLocks noChangeShapeType="1"/>
          </p:cNvSpPr>
          <p:nvPr/>
        </p:nvSpPr>
        <p:spPr bwMode="auto">
          <a:xfrm>
            <a:off x="2362200" y="3200400"/>
            <a:ext cx="3124200" cy="2819400"/>
          </a:xfrm>
          <a:prstGeom prst="line">
            <a:avLst/>
          </a:prstGeom>
          <a:noFill/>
          <a:ln w="44450">
            <a:solidFill>
              <a:srgbClr val="0000FF"/>
            </a:solidFill>
            <a:round/>
            <a:headEnd type="arrow" w="med" len="med"/>
            <a:tailEnd type="arrow" w="med" len="med"/>
          </a:ln>
        </p:spPr>
        <p:txBody>
          <a:bodyPr>
            <a:prstTxWarp prst="textNoShape">
              <a:avLst/>
            </a:prstTxWarp>
          </a:bodyPr>
          <a:lstStyle/>
          <a:p>
            <a:endParaRPr lang="en-US"/>
          </a:p>
        </p:txBody>
      </p:sp>
      <p:sp>
        <p:nvSpPr>
          <p:cNvPr id="95247" name="Text Box 17"/>
          <p:cNvSpPr txBox="1">
            <a:spLocks noChangeArrowheads="1"/>
          </p:cNvSpPr>
          <p:nvPr/>
        </p:nvSpPr>
        <p:spPr bwMode="auto">
          <a:xfrm>
            <a:off x="1371600" y="40386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P</a:t>
            </a:r>
            <a:r>
              <a:rPr lang="en-US" sz="2400" b="1" baseline="-25000">
                <a:latin typeface="Calibri" charset="0"/>
              </a:rPr>
              <a:t>1</a:t>
            </a:r>
            <a:endParaRPr lang="en-US" sz="2400" b="1">
              <a:latin typeface="Calibri" charset="0"/>
            </a:endParaRPr>
          </a:p>
        </p:txBody>
      </p:sp>
      <p:cxnSp>
        <p:nvCxnSpPr>
          <p:cNvPr id="16" name="Straight Connector 15"/>
          <p:cNvCxnSpPr/>
          <p:nvPr/>
        </p:nvCxnSpPr>
        <p:spPr>
          <a:xfrm rot="10800000">
            <a:off x="1905000" y="4191000"/>
            <a:ext cx="25908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18"/>
          <p:cNvSpPr txBox="1">
            <a:spLocks noChangeArrowheads="1"/>
          </p:cNvSpPr>
          <p:nvPr/>
        </p:nvSpPr>
        <p:spPr bwMode="auto">
          <a:xfrm>
            <a:off x="4267200" y="6172200"/>
            <a:ext cx="838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1</a:t>
            </a:r>
            <a:endParaRPr lang="en-US" sz="2400" b="1">
              <a:latin typeface="Calibri" charset="0"/>
            </a:endParaRPr>
          </a:p>
        </p:txBody>
      </p:sp>
      <p:cxnSp>
        <p:nvCxnSpPr>
          <p:cNvPr id="18" name="Straight Connector 17"/>
          <p:cNvCxnSpPr/>
          <p:nvPr/>
        </p:nvCxnSpPr>
        <p:spPr>
          <a:xfrm rot="5400000" flipH="1" flipV="1">
            <a:off x="3544094" y="5218906"/>
            <a:ext cx="1905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438401" y="5181600"/>
            <a:ext cx="1981200" cy="31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 Box 19"/>
          <p:cNvSpPr txBox="1">
            <a:spLocks noChangeArrowheads="1"/>
          </p:cNvSpPr>
          <p:nvPr/>
        </p:nvSpPr>
        <p:spPr bwMode="auto">
          <a:xfrm>
            <a:off x="3200400" y="6172200"/>
            <a:ext cx="91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b="1">
                <a:latin typeface="Calibri" charset="0"/>
              </a:rPr>
              <a:t>Q</a:t>
            </a:r>
            <a:r>
              <a:rPr lang="en-US" sz="2400" b="1" baseline="-25000">
                <a:latin typeface="Calibri" charset="0"/>
              </a:rPr>
              <a:t>2</a:t>
            </a:r>
            <a:endParaRPr lang="en-US" sz="2400" b="1">
              <a:latin typeface="Calibri" charset="0"/>
            </a:endParaRPr>
          </a:p>
        </p:txBody>
      </p:sp>
      <p:sp>
        <p:nvSpPr>
          <p:cNvPr id="26" name="AutoShape 22"/>
          <p:cNvSpPr>
            <a:spLocks noChangeArrowheads="1"/>
          </p:cNvSpPr>
          <p:nvPr/>
        </p:nvSpPr>
        <p:spPr bwMode="auto">
          <a:xfrm rot="10800000" flipH="1">
            <a:off x="3657600" y="63246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cxnSp>
        <p:nvCxnSpPr>
          <p:cNvPr id="23" name="Straight Connector 22"/>
          <p:cNvCxnSpPr/>
          <p:nvPr/>
        </p:nvCxnSpPr>
        <p:spPr>
          <a:xfrm rot="10800000">
            <a:off x="1905000" y="4191000"/>
            <a:ext cx="1524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55"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hidden"/>
                                      </p:to>
                                    </p:set>
                                  </p:childTnLst>
                                </p:cTn>
                              </p:par>
                              <p:par>
                                <p:cTn id="36" presetID="1" presetClass="exit" presetSubtype="0" fill="hold" grpId="1" nodeType="withEffect">
                                  <p:stCondLst>
                                    <p:cond delay="0"/>
                                  </p:stCondLst>
                                  <p:childTnLst>
                                    <p:set>
                                      <p:cBhvr>
                                        <p:cTn id="37"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p:bldP spid="14348" grpId="0"/>
      <p:bldP spid="14349" grpId="0" animBg="1"/>
      <p:bldP spid="14350" grpId="0" animBg="1"/>
      <p:bldP spid="17" grpId="0"/>
      <p:bldP spid="25" grpId="0"/>
      <p:bldP spid="26" grpId="0" animBg="1"/>
      <p:bldP spid="26" grpId="1"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1143000"/>
          </a:xfrm>
        </p:spPr>
        <p:txBody>
          <a:bodyPr/>
          <a:lstStyle/>
          <a:p>
            <a:pPr eaLnBrk="1" hangingPunct="1"/>
            <a:r>
              <a:rPr lang="en-US">
                <a:ea typeface="ＭＳ Ｐゴシック" charset="-128"/>
                <a:cs typeface="ＭＳ Ｐゴシック" charset="-128"/>
              </a:rPr>
              <a:t>Changes  in Demand</a:t>
            </a:r>
          </a:p>
        </p:txBody>
      </p:sp>
      <p:sp>
        <p:nvSpPr>
          <p:cNvPr id="31747" name="Content Placeholder 2"/>
          <p:cNvSpPr>
            <a:spLocks noGrp="1"/>
          </p:cNvSpPr>
          <p:nvPr>
            <p:ph sz="quarter" idx="1"/>
          </p:nvPr>
        </p:nvSpPr>
        <p:spPr>
          <a:xfrm>
            <a:off x="457200" y="914400"/>
            <a:ext cx="8229600" cy="4525963"/>
          </a:xfrm>
        </p:spPr>
        <p:txBody>
          <a:bodyPr/>
          <a:lstStyle/>
          <a:p>
            <a:pPr eaLnBrk="1" hangingPunct="1"/>
            <a:r>
              <a:rPr lang="en-GB">
                <a:ea typeface="ＭＳ Ｐゴシック" charset="-128"/>
                <a:cs typeface="ＭＳ Ｐゴシック" charset="-128"/>
              </a:rPr>
              <a:t>Change in the quantity demanded due to a price change occurs ALONG the demand curve</a:t>
            </a:r>
          </a:p>
          <a:p>
            <a:pPr eaLnBrk="1" hangingPunct="1"/>
            <a:endParaRPr lang="en-US">
              <a:ea typeface="ＭＳ Ｐゴシック" charset="-128"/>
              <a:cs typeface="ＭＳ Ｐゴシック" charset="-128"/>
            </a:endParaRPr>
          </a:p>
        </p:txBody>
      </p:sp>
      <p:graphicFrame>
        <p:nvGraphicFramePr>
          <p:cNvPr id="4" name="Content Placeholder 5"/>
          <p:cNvGraphicFramePr>
            <a:graphicFrameLocks/>
          </p:cNvGraphicFramePr>
          <p:nvPr/>
        </p:nvGraphicFramePr>
        <p:xfrm>
          <a:off x="304800" y="2209800"/>
          <a:ext cx="8305800" cy="4648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rot="5400000">
            <a:off x="2858294" y="5295106"/>
            <a:ext cx="1752600" cy="1588"/>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8" name="Up Arrow 7"/>
          <p:cNvSpPr/>
          <p:nvPr/>
        </p:nvSpPr>
        <p:spPr>
          <a:xfrm>
            <a:off x="762000" y="3962400"/>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Straight Connector 8"/>
          <p:cNvSpPr/>
          <p:nvPr/>
        </p:nvSpPr>
        <p:spPr>
          <a:xfrm rot="10800000">
            <a:off x="914400" y="3886200"/>
            <a:ext cx="1905000" cy="0"/>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solidFill>
                <a:prstClr val="black"/>
              </a:solidFill>
            </a:endParaRPr>
          </a:p>
        </p:txBody>
      </p:sp>
      <p:cxnSp>
        <p:nvCxnSpPr>
          <p:cNvPr id="10" name="Straight Connector 9"/>
          <p:cNvCxnSpPr/>
          <p:nvPr/>
        </p:nvCxnSpPr>
        <p:spPr>
          <a:xfrm rot="5400000">
            <a:off x="1677194" y="5028406"/>
            <a:ext cx="2286000" cy="1588"/>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2" name="Straight Connector 11"/>
          <p:cNvSpPr/>
          <p:nvPr/>
        </p:nvSpPr>
        <p:spPr>
          <a:xfrm rot="10800000">
            <a:off x="990600" y="4419600"/>
            <a:ext cx="2743200" cy="1588"/>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solidFill>
                <a:prstClr val="black"/>
              </a:solidFill>
            </a:endParaRPr>
          </a:p>
        </p:txBody>
      </p:sp>
      <p:sp>
        <p:nvSpPr>
          <p:cNvPr id="13" name="Left Arrow 12"/>
          <p:cNvSpPr/>
          <p:nvPr/>
        </p:nvSpPr>
        <p:spPr>
          <a:xfrm>
            <a:off x="3048000" y="62484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en-US">
              <a:solidFill>
                <a:prstClr val="white"/>
              </a:solidFill>
            </a:endParaRPr>
          </a:p>
        </p:txBody>
      </p:sp>
      <p:sp>
        <p:nvSpPr>
          <p:cNvPr id="14" name="Text Box 23"/>
          <p:cNvSpPr txBox="1">
            <a:spLocks noChangeArrowheads="1"/>
          </p:cNvSpPr>
          <p:nvPr/>
        </p:nvSpPr>
        <p:spPr bwMode="auto">
          <a:xfrm>
            <a:off x="6705600" y="2895600"/>
            <a:ext cx="1905000" cy="862013"/>
          </a:xfrm>
          <a:prstGeom prst="rect">
            <a:avLst/>
          </a:prstGeom>
          <a:solidFill>
            <a:srgbClr val="7E9CE8"/>
          </a:solidFill>
          <a:ln w="9525">
            <a:noFill/>
            <a:miter lim="800000"/>
            <a:headEnd/>
            <a:tailEnd/>
          </a:ln>
        </p:spPr>
        <p:txBody>
          <a:bodyPr>
            <a:prstTxWarp prst="textNoShape">
              <a:avLst/>
            </a:prstTxWarp>
            <a:spAutoFit/>
          </a:bodyPr>
          <a:lstStyle/>
          <a:p>
            <a:pPr>
              <a:spcBef>
                <a:spcPct val="50000"/>
              </a:spcBef>
              <a:buFont typeface="Arial" charset="0"/>
              <a:buChar char="•"/>
            </a:pPr>
            <a:r>
              <a:rPr lang="en-GB" sz="1000">
                <a:solidFill>
                  <a:srgbClr val="000000"/>
                </a:solidFill>
                <a:latin typeface="Verdana" charset="0"/>
                <a:ea typeface="Times New Roman" charset="0"/>
                <a:cs typeface="Times New Roman" charset="0"/>
              </a:rPr>
              <a:t>An increase in the Price of Widgets from $3 to $4 will lead to a decrease in the Quantity Demanded of Widgets from 6 to 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0"/>
                            </p:stCondLst>
                            <p:childTnLst>
                              <p:par>
                                <p:cTn id="20" presetID="1" presetClass="exit" presetSubtype="0" fill="hold" nodeType="afterEffect">
                                  <p:stCondLst>
                                    <p:cond delay="2000"/>
                                  </p:stCondLst>
                                  <p:childTnLst>
                                    <p:set>
                                      <p:cBhvr>
                                        <p:cTn id="21" dur="1" fill="hold">
                                          <p:stCondLst>
                                            <p:cond delay="0"/>
                                          </p:stCondLst>
                                        </p:cTn>
                                        <p:tgtEl>
                                          <p:spTgt spid="1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strVal val="#ppt_w*0.70"/>
                                          </p:val>
                                        </p:tav>
                                        <p:tav tm="100000">
                                          <p:val>
                                            <p:strVal val="#ppt_w"/>
                                          </p:val>
                                        </p:tav>
                                      </p:tavLst>
                                    </p:anim>
                                    <p:anim calcmode="lin" valueType="num">
                                      <p:cBhvr>
                                        <p:cTn id="27" dur="1000" fill="hold"/>
                                        <p:tgtEl>
                                          <p:spTgt spid="13"/>
                                        </p:tgtEl>
                                        <p:attrNameLst>
                                          <p:attrName>ppt_h</p:attrName>
                                        </p:attrNameLst>
                                      </p:cBhvr>
                                      <p:tavLst>
                                        <p:tav tm="0">
                                          <p:val>
                                            <p:strVal val="#ppt_h"/>
                                          </p:val>
                                        </p:tav>
                                        <p:tav tm="100000">
                                          <p:val>
                                            <p:strVal val="#ppt_h"/>
                                          </p:val>
                                        </p:tav>
                                      </p:tavLst>
                                    </p:anim>
                                    <p:animEffect transition="in" filter="fade">
                                      <p:cBhvr>
                                        <p:cTn id="28" dur="1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par>
                          <p:cTn id="33" fill="hold">
                            <p:stCondLst>
                              <p:cond delay="0"/>
                            </p:stCondLst>
                            <p:childTnLst>
                              <p:par>
                                <p:cTn id="34" presetID="1" presetClass="exit" presetSubtype="0" fill="hold" nodeType="afterEffect">
                                  <p:stCondLst>
                                    <p:cond delay="2000"/>
                                  </p:stCondLst>
                                  <p:childTnLst>
                                    <p:set>
                                      <p:cBhvr>
                                        <p:cTn id="35"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ea typeface="ＭＳ Ｐゴシック" charset="-128"/>
                <a:cs typeface="ＭＳ Ｐゴシック" charset="-128"/>
              </a:rPr>
              <a:t>Changes in Demand – </a:t>
            </a:r>
            <a:r>
              <a:rPr lang="en-US" i="1">
                <a:ea typeface="ＭＳ Ｐゴシック" charset="-128"/>
                <a:cs typeface="ＭＳ Ｐゴシック" charset="-128"/>
              </a:rPr>
              <a:t>that have nothing to do with price</a:t>
            </a:r>
            <a:r>
              <a:rPr lang="en-US">
                <a:ea typeface="ＭＳ Ｐゴシック" charset="-128"/>
                <a:cs typeface="ＭＳ Ｐゴシック" charset="-128"/>
              </a:rPr>
              <a:t>.</a:t>
            </a:r>
          </a:p>
        </p:txBody>
      </p:sp>
      <p:sp>
        <p:nvSpPr>
          <p:cNvPr id="32771" name="Content Placeholder 2"/>
          <p:cNvSpPr>
            <a:spLocks noGrp="1"/>
          </p:cNvSpPr>
          <p:nvPr>
            <p:ph sz="quarter" idx="1"/>
          </p:nvPr>
        </p:nvSpPr>
        <p:spPr>
          <a:xfrm>
            <a:off x="457200" y="1600200"/>
            <a:ext cx="8305800" cy="4800600"/>
          </a:xfrm>
        </p:spPr>
        <p:txBody>
          <a:bodyPr/>
          <a:lstStyle/>
          <a:p>
            <a:pPr eaLnBrk="1" hangingPunct="1">
              <a:buFont typeface="Arial" charset="0"/>
              <a:buChar char="•"/>
            </a:pPr>
            <a:r>
              <a:rPr lang="en-GB">
                <a:ea typeface="ＭＳ Ｐゴシック" charset="-128"/>
                <a:cs typeface="ＭＳ Ｐゴシック" charset="-128"/>
              </a:rPr>
              <a:t>Demand Curves can also shift in response to the following factors:</a:t>
            </a:r>
          </a:p>
          <a:p>
            <a:pPr lvl="1" eaLnBrk="1" hangingPunct="1">
              <a:buFont typeface="Arial" charset="0"/>
              <a:buChar char="–"/>
            </a:pPr>
            <a:r>
              <a:rPr lang="en-GB" b="1"/>
              <a:t>B</a:t>
            </a:r>
            <a:r>
              <a:rPr lang="en-GB"/>
              <a:t>uyers (# of): changes in the number of consumers</a:t>
            </a:r>
          </a:p>
          <a:p>
            <a:pPr lvl="1" eaLnBrk="1" hangingPunct="1">
              <a:buFont typeface="Arial" charset="0"/>
              <a:buChar char="–"/>
            </a:pPr>
            <a:r>
              <a:rPr lang="en-GB" b="1"/>
              <a:t>I</a:t>
            </a:r>
            <a:r>
              <a:rPr lang="en-GB"/>
              <a:t>ncome: changes in consumers’ income</a:t>
            </a:r>
          </a:p>
          <a:p>
            <a:pPr lvl="1" eaLnBrk="1" hangingPunct="1">
              <a:buFont typeface="Arial" charset="0"/>
              <a:buChar char="–"/>
            </a:pPr>
            <a:r>
              <a:rPr lang="en-GB" b="1"/>
              <a:t>T</a:t>
            </a:r>
            <a:r>
              <a:rPr lang="en-GB"/>
              <a:t>astes: changes in preference or popularity of product/ service</a:t>
            </a:r>
          </a:p>
          <a:p>
            <a:pPr lvl="1" eaLnBrk="1" hangingPunct="1">
              <a:buFont typeface="Arial" charset="0"/>
              <a:buChar char="–"/>
            </a:pPr>
            <a:r>
              <a:rPr lang="en-GB" b="1"/>
              <a:t>E</a:t>
            </a:r>
            <a:r>
              <a:rPr lang="en-GB"/>
              <a:t>xpectations: changes in what consumers expect to happen in the future</a:t>
            </a:r>
          </a:p>
          <a:p>
            <a:pPr lvl="1" eaLnBrk="1" hangingPunct="1">
              <a:buFont typeface="Arial" charset="0"/>
              <a:buChar char="–"/>
            </a:pPr>
            <a:r>
              <a:rPr lang="en-GB" b="1"/>
              <a:t>R</a:t>
            </a:r>
            <a:r>
              <a:rPr lang="en-GB"/>
              <a:t>elated goods: compliments and substitutes</a:t>
            </a:r>
          </a:p>
          <a:p>
            <a:pPr eaLnBrk="1" hangingPunct="1">
              <a:buFont typeface="Arial" charset="0"/>
              <a:buChar char="•"/>
            </a:pPr>
            <a:r>
              <a:rPr lang="en-GB" b="1">
                <a:ea typeface="ＭＳ Ｐゴシック" charset="-128"/>
                <a:cs typeface="ＭＳ Ｐゴシック" charset="-128"/>
              </a:rPr>
              <a:t>BITER: </a:t>
            </a:r>
            <a:r>
              <a:rPr lang="en-GB">
                <a:ea typeface="ＭＳ Ｐゴシック" charset="-128"/>
                <a:cs typeface="ＭＳ Ｐゴシック" charset="-128"/>
              </a:rPr>
              <a:t>factors that shift the demand curve</a:t>
            </a:r>
            <a:endParaRPr lang="en-GB" b="1">
              <a:ea typeface="ＭＳ Ｐゴシック" charset="-128"/>
              <a:cs typeface="ＭＳ Ｐゴシック" charset="-128"/>
            </a:endParaRPr>
          </a:p>
          <a:p>
            <a:pPr lvl="1" eaLnBrk="1" hangingPunct="1">
              <a:buFont typeface="Arial" charset="0"/>
              <a:buChar char="–"/>
            </a:pPr>
            <a:endParaRPr lang="en-GB"/>
          </a:p>
          <a:p>
            <a:pPr lvl="1" eaLnBrk="1" hangingPunct="1">
              <a:buFont typeface="Arial" charset="0"/>
              <a:buChar char="–"/>
            </a:pPr>
            <a:endParaRPr lang="en-GB"/>
          </a:p>
          <a:p>
            <a:pPr lvl="1" eaLnBrk="1" hangingPunct="1">
              <a:buFont typeface="Arial" charset="0"/>
              <a:buChar char="–"/>
            </a:pPr>
            <a:endParaRPr lang="en-GB"/>
          </a:p>
          <a:p>
            <a:pPr lvl="1" eaLnBrk="1" hangingPunct="1">
              <a:buFont typeface="Arial" charset="0"/>
              <a:buChar char="–"/>
            </a:pPr>
            <a:endParaRPr lang="en-GB"/>
          </a:p>
          <a:p>
            <a:pPr eaLnBrk="1" hangingPunct="1">
              <a:buFont typeface="Arial" charset="0"/>
              <a:buChar char="•"/>
            </a:pPr>
            <a:endParaRPr lang="en-US">
              <a:ea typeface="ＭＳ Ｐゴシック" charset="-128"/>
              <a:cs typeface="ＭＳ Ｐゴシック" charset="-128"/>
            </a:endParaRPr>
          </a:p>
        </p:txBody>
      </p:sp>
      <p:sp>
        <p:nvSpPr>
          <p:cNvPr id="32772" name="TextBox 3"/>
          <p:cNvSpPr txBox="1">
            <a:spLocks noChangeArrowheads="1"/>
          </p:cNvSpPr>
          <p:nvPr/>
        </p:nvSpPr>
        <p:spPr bwMode="auto">
          <a:xfrm>
            <a:off x="381000" y="5638800"/>
            <a:ext cx="8305800" cy="369888"/>
          </a:xfrm>
          <a:prstGeom prst="rect">
            <a:avLst/>
          </a:prstGeom>
          <a:solidFill>
            <a:srgbClr val="CCFFCC"/>
          </a:solidFill>
          <a:ln w="9525">
            <a:noFill/>
            <a:miter lim="800000"/>
            <a:headEnd/>
            <a:tailEnd/>
          </a:ln>
        </p:spPr>
        <p:txBody>
          <a:bodyPr>
            <a:prstTxWarp prst="textNoShape">
              <a:avLst/>
            </a:prstTxWarp>
            <a:spAutoFit/>
          </a:bodyPr>
          <a:lstStyle/>
          <a:p>
            <a:r>
              <a:rPr lang="en-US"/>
              <a:t>“Fads, fears and financial changes”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Changes in Demand</a:t>
            </a:r>
          </a:p>
        </p:txBody>
      </p:sp>
      <p:sp>
        <p:nvSpPr>
          <p:cNvPr id="33795" name="Rectangle 3"/>
          <p:cNvSpPr>
            <a:spLocks noGrp="1" noChangeArrowheads="1"/>
          </p:cNvSpPr>
          <p:nvPr>
            <p:ph sz="quarter" idx="1"/>
          </p:nvPr>
        </p:nvSpPr>
        <p:spPr>
          <a:xfrm>
            <a:off x="457200" y="1295400"/>
            <a:ext cx="8686800" cy="5257800"/>
          </a:xfrm>
        </p:spPr>
        <p:txBody>
          <a:bodyPr/>
          <a:lstStyle/>
          <a:p>
            <a:pPr eaLnBrk="1" hangingPunct="1">
              <a:buFont typeface="Arial" charset="0"/>
              <a:buChar char="•"/>
            </a:pPr>
            <a:r>
              <a:rPr lang="en-US" smtClean="0">
                <a:ea typeface="ＭＳ Ｐゴシック" charset="-128"/>
                <a:cs typeface="ＭＳ Ｐゴシック" charset="-128"/>
              </a:rPr>
              <a:t>Sometimes demand changes for Product A because the demand for Product B changes, and products A and B are related</a:t>
            </a:r>
          </a:p>
          <a:p>
            <a:pPr eaLnBrk="1" hangingPunct="1">
              <a:buFont typeface="Wingdings 2" charset="2"/>
              <a:buNone/>
            </a:pPr>
            <a:endParaRPr lang="en-US" smtClean="0">
              <a:ea typeface="ＭＳ Ｐゴシック" charset="-128"/>
              <a:cs typeface="ＭＳ Ｐゴシック" charset="-128"/>
            </a:endParaRPr>
          </a:p>
          <a:p>
            <a:pPr lvl="1" eaLnBrk="1" hangingPunct="1">
              <a:buFont typeface="Arial" charset="0"/>
              <a:buChar char="–"/>
            </a:pPr>
            <a:r>
              <a:rPr lang="en-US" b="1" u="sng" smtClean="0"/>
              <a:t>Substitute </a:t>
            </a:r>
            <a:r>
              <a:rPr lang="en-US" b="1" u="sng"/>
              <a:t>goods</a:t>
            </a:r>
            <a:r>
              <a:rPr lang="en-US">
                <a:sym typeface="Wingdings" charset="2"/>
              </a:rPr>
              <a:t></a:t>
            </a:r>
            <a:r>
              <a:rPr lang="en-US" smtClean="0">
                <a:sym typeface="Wingdings" charset="2"/>
              </a:rPr>
              <a:t> </a:t>
            </a:r>
          </a:p>
          <a:p>
            <a:pPr lvl="1" eaLnBrk="1" hangingPunct="1">
              <a:buFont typeface="Arial" charset="0"/>
              <a:buChar char="–"/>
            </a:pPr>
            <a:r>
              <a:rPr lang="en-US" b="1" u="sng" smtClean="0">
                <a:sym typeface="Wingdings" charset="2"/>
              </a:rPr>
              <a:t>Complementary </a:t>
            </a:r>
            <a:r>
              <a:rPr lang="en-US" b="1" u="sng">
                <a:sym typeface="Wingdings" charset="2"/>
              </a:rPr>
              <a:t>goods</a:t>
            </a:r>
            <a:r>
              <a:rPr lang="en-US" smtClean="0">
                <a:sym typeface="Wingdings" charset="2"/>
              </a:rPr>
              <a:t></a:t>
            </a:r>
            <a:endParaRPr lang="en-US"/>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6182</TotalTime>
  <Words>2982</Words>
  <Application>Microsoft Macintosh PowerPoint</Application>
  <PresentationFormat>On-screen Show (4:3)</PresentationFormat>
  <Paragraphs>501</Paragraphs>
  <Slides>69</Slides>
  <Notes>1</Notes>
  <HiddenSlides>0</HiddenSlides>
  <MMClips>0</MMClips>
  <ScaleCrop>false</ScaleCrop>
  <HeadingPairs>
    <vt:vector size="4" baseType="variant">
      <vt:variant>
        <vt:lpstr>Design Template</vt:lpstr>
      </vt:variant>
      <vt:variant>
        <vt:i4>2</vt:i4>
      </vt:variant>
      <vt:variant>
        <vt:lpstr>Slide Titles</vt:lpstr>
      </vt:variant>
      <vt:variant>
        <vt:i4>69</vt:i4>
      </vt:variant>
    </vt:vector>
  </HeadingPairs>
  <TitlesOfParts>
    <vt:vector size="71" baseType="lpstr">
      <vt:lpstr>Ripple</vt:lpstr>
      <vt:lpstr>Equity</vt:lpstr>
      <vt:lpstr>U8: Economics</vt:lpstr>
      <vt:lpstr>Let’s recap what you learned:</vt:lpstr>
      <vt:lpstr>Let’s recap what you learned:</vt:lpstr>
      <vt:lpstr>Let’s recap what you learned:</vt:lpstr>
      <vt:lpstr>Let’s recap what you learned:</vt:lpstr>
      <vt:lpstr>Slide 6</vt:lpstr>
      <vt:lpstr>Changes  in Demand</vt:lpstr>
      <vt:lpstr>Changes in Demand – that have nothing to do with price.</vt:lpstr>
      <vt:lpstr>Changes in Demand</vt:lpstr>
      <vt:lpstr>Changes in Demand</vt:lpstr>
      <vt:lpstr>Changes in Demand</vt:lpstr>
      <vt:lpstr>Substitute goods</vt:lpstr>
      <vt:lpstr>Complementary goods</vt:lpstr>
      <vt:lpstr>Complementary goods</vt:lpstr>
      <vt:lpstr>Changes in Demand</vt:lpstr>
      <vt:lpstr>Changes in Demand</vt:lpstr>
      <vt:lpstr>Changes in Demand</vt:lpstr>
      <vt:lpstr>Go back to pizza slices example</vt:lpstr>
      <vt:lpstr>Demand Practice Answers</vt:lpstr>
      <vt:lpstr>1. The income of the Pago-Pagans declines after a typhoon hits the island.</vt:lpstr>
      <vt:lpstr>2. Pago-Pagan is named on of the most beautiful islands in the world and tourism to the island doubles.</vt:lpstr>
      <vt:lpstr> 3. The price of Frisbees decreases. (Frisbees are a substitute good for boomerangs) Show the shift for boomerangs.</vt:lpstr>
      <vt:lpstr>4. The price of boomerang t-shirts decreases, which I assume all of you know are a complementary good for boomerangs. Show the shift for boomerangs.</vt:lpstr>
      <vt:lpstr> 5. The Boomerang Manufactures decide to add a money back guarantee on their product, which increases the popularity for them.</vt:lpstr>
      <vt:lpstr>6. Many Pago-pagans begin to believe that they may lose their jobs in the near future. (Think expectations!)</vt:lpstr>
      <vt:lpstr>For Friday… </vt:lpstr>
      <vt:lpstr>One more demand concept: Elasticity</vt:lpstr>
      <vt:lpstr>Inelastic</vt:lpstr>
      <vt:lpstr>Changes in Supply</vt:lpstr>
      <vt:lpstr>Changes in Supply</vt:lpstr>
      <vt:lpstr>Changes in Supply</vt:lpstr>
      <vt:lpstr>Changes in Supply</vt:lpstr>
      <vt:lpstr>Changes in Supply</vt:lpstr>
      <vt:lpstr>Supply Practice Answers</vt:lpstr>
      <vt:lpstr>Slide 35</vt:lpstr>
      <vt:lpstr>1. The government of Pago-Paga adds a subsidy to boomerang production.  </vt:lpstr>
      <vt:lpstr> 2. Boomerang producers also produce Frisbees. The price of Frisbees goes up. </vt:lpstr>
      <vt:lpstr>3. The government of Pago-Paga adds a new tax to boomerang production.</vt:lpstr>
      <vt:lpstr>4. Boomerang producers expect an increase in the popularity of boomerangs worldwide.</vt:lpstr>
      <vt:lpstr> 5. The price of plastic, a major input in boomerang production, increases. </vt:lpstr>
      <vt:lpstr>6. Pago-Pagan workers are introduced to coffee as Pago-Paga become integrated into the world market and their productivity increases drastically.</vt:lpstr>
      <vt:lpstr>7. Come up with your own story about boomerangs and the Pago-Pagans. Write down the story, draw the change in supply based on the story, and explain why supply changed.</vt:lpstr>
      <vt:lpstr>Supply and Demand at Work</vt:lpstr>
      <vt:lpstr>Go back to pizza slices example</vt:lpstr>
      <vt:lpstr>Supply and Demand at Work</vt:lpstr>
      <vt:lpstr>Supply and Demand at Work</vt:lpstr>
      <vt:lpstr>Supply and Demand at Work</vt:lpstr>
      <vt:lpstr>Supply and Demand at Work</vt:lpstr>
      <vt:lpstr>Supply and Demand at Work</vt:lpstr>
      <vt:lpstr>Supply and Demand at Work</vt:lpstr>
      <vt:lpstr>Supply and Demand at Work</vt:lpstr>
      <vt:lpstr>Supply and Demand at Work</vt:lpstr>
      <vt:lpstr>Supply and Demand Practice Answers</vt:lpstr>
      <vt:lpstr>Slide 54</vt:lpstr>
      <vt:lpstr>Slide 55</vt:lpstr>
      <vt:lpstr>Slide 56</vt:lpstr>
      <vt:lpstr>Slide 57</vt:lpstr>
      <vt:lpstr>1. The income of the Chapel Hill townies declines after an early loss during March Madness. </vt:lpstr>
      <vt:lpstr>2. Chapel Hill is named one of the most beautiful towns in North Carolina and tourism doubles </vt:lpstr>
      <vt:lpstr>3. The price of blue ties decreases. (Blue ties are a substitute good for purple ties)</vt:lpstr>
      <vt:lpstr>4. The Federal government has been warning the public about the possibility of a recession and job loss in the RDU area. (Think expectations!)</vt:lpstr>
      <vt:lpstr>5. The price of purple striped shirts decreases (Purple striped shirts are a complement to purple ties)</vt:lpstr>
      <vt:lpstr>6. The price of silk increases (ties are made with silk). </vt:lpstr>
      <vt:lpstr>7. The government adds a subsidy to tie production.</vt:lpstr>
      <vt:lpstr>8. After the release of Alan Greenspan’s first jazz flute album, purple tie producers are expecting a huge increase in demand and thus an increase in the price.</vt:lpstr>
      <vt:lpstr>9. Congress enacts new tax on the production of purple ties. </vt:lpstr>
      <vt:lpstr>10. As the popularity of purple ties sweeps the greater Orange County area, new producers enter the purple tie market.</vt:lpstr>
      <vt:lpstr>11. Purple ties are named by GQ magazine as a “must have” for all young professionals. At the same time, a new textile machine decreases the cost of producing purple ties.</vt:lpstr>
      <vt:lpstr>12. The price of pink ties (a related good that most purple tie producers also produce) rises as spring approaches. Tie consumers in Chapel Hill begin to expect purple ties to be put on sale since spring is coming, so they put off purchasing. </vt:lpstr>
    </vt:vector>
  </TitlesOfParts>
  <Company>%REGORG%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Civics and Economics</dc:title>
  <dc:creator>%REGOWNER%</dc:creator>
  <cp:lastModifiedBy>Durham Public Schools</cp:lastModifiedBy>
  <cp:revision>289</cp:revision>
  <cp:lastPrinted>2012-11-29T12:05:14Z</cp:lastPrinted>
  <dcterms:created xsi:type="dcterms:W3CDTF">2013-04-04T07:26:45Z</dcterms:created>
  <dcterms:modified xsi:type="dcterms:W3CDTF">2013-04-05T13:24:35Z</dcterms:modified>
</cp:coreProperties>
</file>