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s/slide33.xml" ContentType="application/vnd.openxmlformats-officedocument.presentationml.slide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68.xml" ContentType="application/vnd.openxmlformats-officedocument.presentationml.slide+xml"/>
  <Override PartName="/ppt/slides/slide87.xml" ContentType="application/vnd.openxmlformats-officedocument.presentationml.slide+xml"/>
  <Default Extension="bin" ContentType="application/vnd.openxmlformats-officedocument.presentationml.printerSettings"/>
  <Override PartName="/ppt/slideLayouts/slideLayout8.xml" ContentType="application/vnd.openxmlformats-officedocument.presentationml.slideLayout+xml"/>
  <Override PartName="/ppt/slides/slide92.xml" ContentType="application/vnd.openxmlformats-officedocument.presentationml.slide+xml"/>
  <Override PartName="/ppt/slides/slide100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slides/slide75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slides/slide80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slides/slide79.xml" ContentType="application/vnd.openxmlformats-officedocument.presentationml.slide+xml"/>
  <Override PartName="/ppt/slides/slide98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65.xml" ContentType="application/vnd.openxmlformats-officedocument.presentationml.slide+xml"/>
  <Override PartName="/ppt/slides/slide84.xml" ContentType="application/vnd.openxmlformats-officedocument.presentationml.slide+xml"/>
  <Override PartName="/ppt/slides/slide7.xml" ContentType="application/vnd.openxmlformats-officedocument.presentationml.slide+xml"/>
  <Override PartName="/ppt/slides/slide46.xml" ContentType="application/vnd.openxmlformats-officedocument.presentationml.slide+xml"/>
  <Override PartName="/ppt/slides/slide70.xml" ContentType="application/vnd.openxmlformats-officedocument.presentationml.slide+xml"/>
  <Override PartName="/ppt/slides/slide15.xml" ContentType="application/vnd.openxmlformats-officedocument.presentationml.slide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72.xml" ContentType="application/vnd.openxmlformats-officedocument.presentationml.slide+xml"/>
  <Override PartName="/ppt/slides/slide69.xml" ContentType="application/vnd.openxmlformats-officedocument.presentationml.slide+xml"/>
  <Override PartName="/ppt/slides/slide8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slides/slide81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Default Extension="jpeg" ContentType="image/jpeg"/>
  <Override PartName="/ppt/slides/slide99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12.xml" ContentType="application/vnd.openxmlformats-officedocument.presentationml.slide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66.xml" ContentType="application/vnd.openxmlformats-officedocument.presentationml.slide+xml"/>
  <Override PartName="/ppt/slides/slide85.xml" ContentType="application/vnd.openxmlformats-officedocument.presentationml.slide+xml"/>
  <Override PartName="/ppt/slides/slide8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slides/slide71.xml" ContentType="application/vnd.openxmlformats-officedocument.presentationml.slide+xml"/>
  <Override PartName="/ppt/slides/slide90.xml" ContentType="application/vnd.openxmlformats-officedocument.presentationml.slide+xml"/>
  <Default Extension="rels" ContentType="application/vnd.openxmlformats-package.relationships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73.xml" ContentType="application/vnd.openxmlformats-officedocument.presentationml.slide+xml"/>
  <Override PartName="/ppt/slides/slide1.xml" ContentType="application/vnd.openxmlformats-officedocument.presentationml.slide+xml"/>
  <Override PartName="/ppt/slides/slide89.xml" ContentType="application/vnd.openxmlformats-officedocument.presentationml.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slides/slide94.xml" ContentType="application/vnd.openxmlformats-officedocument.presentationml.slide+xml"/>
  <Override PartName="/ppt/slides/slide102.xml" ContentType="application/vnd.openxmlformats-officedocument.presentationml.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slides/slide7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slides/slide96.xml" ContentType="application/vnd.openxmlformats-officedocument.presentationml.slide+xml"/>
  <Override PartName="/ppt/slides/slide82.xml" ContentType="application/vnd.openxmlformats-officedocument.presentationml.slide+xml"/>
  <Override PartName="/ppt/slides/slide63.xml" ContentType="application/vnd.openxmlformats-officedocument.presentationml.slide+xml"/>
  <Override PartName="/ppt/theme/theme3.xml" ContentType="application/vnd.openxmlformats-officedocument.them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67.xml" ContentType="application/vnd.openxmlformats-officedocument.presentationml.slide+xml"/>
  <Override PartName="/ppt/slides/slide48.xml" ContentType="application/vnd.openxmlformats-officedocument.presentationml.slide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viewProps.xml" ContentType="application/vnd.openxmlformats-officedocument.presentationml.viewProps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docProps/app.xml" ContentType="application/vnd.openxmlformats-officedocument.extended-properties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slides/slide74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slides/slide95.xml" ContentType="application/vnd.openxmlformats-officedocument.presentationml.slide+xml"/>
  <Override PartName="/ppt/slides/slide59.xml" ContentType="application/vnd.openxmlformats-officedocument.presentationml.slide+xml"/>
  <Override PartName="/ppt/slides/slide78.xml" ContentType="application/vnd.openxmlformats-officedocument.presentationml.slide+xml"/>
  <Override PartName="/ppt/slides/slide9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4.xml" ContentType="application/vnd.openxmlformats-officedocument.presentationml.slide+xml"/>
  <Override PartName="/ppt/slides/slide83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9" r:id="rId1"/>
  </p:sldMasterIdLst>
  <p:notesMasterIdLst>
    <p:notesMasterId r:id="rId104"/>
  </p:notesMasterIdLst>
  <p:handoutMasterIdLst>
    <p:handoutMasterId r:id="rId105"/>
  </p:handoutMasterIdLst>
  <p:sldIdLst>
    <p:sldId id="416" r:id="rId2"/>
    <p:sldId id="256" r:id="rId3"/>
    <p:sldId id="257" r:id="rId4"/>
    <p:sldId id="261" r:id="rId5"/>
    <p:sldId id="258" r:id="rId6"/>
    <p:sldId id="264" r:id="rId7"/>
    <p:sldId id="265" r:id="rId8"/>
    <p:sldId id="458" r:id="rId9"/>
    <p:sldId id="269" r:id="rId10"/>
    <p:sldId id="270" r:id="rId11"/>
    <p:sldId id="271" r:id="rId12"/>
    <p:sldId id="272" r:id="rId13"/>
    <p:sldId id="273" r:id="rId14"/>
    <p:sldId id="275" r:id="rId15"/>
    <p:sldId id="276" r:id="rId16"/>
    <p:sldId id="285" r:id="rId17"/>
    <p:sldId id="286" r:id="rId18"/>
    <p:sldId id="288" r:id="rId19"/>
    <p:sldId id="289" r:id="rId20"/>
    <p:sldId id="294" r:id="rId21"/>
    <p:sldId id="295" r:id="rId22"/>
    <p:sldId id="462" r:id="rId23"/>
    <p:sldId id="298" r:id="rId24"/>
    <p:sldId id="299" r:id="rId25"/>
    <p:sldId id="301" r:id="rId26"/>
    <p:sldId id="304" r:id="rId27"/>
    <p:sldId id="305" r:id="rId28"/>
    <p:sldId id="311" r:id="rId29"/>
    <p:sldId id="313" r:id="rId30"/>
    <p:sldId id="315" r:id="rId31"/>
    <p:sldId id="316" r:id="rId32"/>
    <p:sldId id="317" r:id="rId33"/>
    <p:sldId id="320" r:id="rId34"/>
    <p:sldId id="321" r:id="rId35"/>
    <p:sldId id="322" r:id="rId36"/>
    <p:sldId id="323" r:id="rId37"/>
    <p:sldId id="324" r:id="rId38"/>
    <p:sldId id="325" r:id="rId39"/>
    <p:sldId id="326" r:id="rId40"/>
    <p:sldId id="327" r:id="rId41"/>
    <p:sldId id="328" r:id="rId42"/>
    <p:sldId id="329" r:id="rId43"/>
    <p:sldId id="330" r:id="rId44"/>
    <p:sldId id="331" r:id="rId45"/>
    <p:sldId id="334" r:id="rId46"/>
    <p:sldId id="335" r:id="rId47"/>
    <p:sldId id="336" r:id="rId48"/>
    <p:sldId id="337" r:id="rId49"/>
    <p:sldId id="338" r:id="rId50"/>
    <p:sldId id="340" r:id="rId51"/>
    <p:sldId id="342" r:id="rId52"/>
    <p:sldId id="344" r:id="rId53"/>
    <p:sldId id="346" r:id="rId54"/>
    <p:sldId id="347" r:id="rId55"/>
    <p:sldId id="348" r:id="rId56"/>
    <p:sldId id="349" r:id="rId57"/>
    <p:sldId id="350" r:id="rId58"/>
    <p:sldId id="353" r:id="rId59"/>
    <p:sldId id="354" r:id="rId60"/>
    <p:sldId id="356" r:id="rId61"/>
    <p:sldId id="357" r:id="rId62"/>
    <p:sldId id="361" r:id="rId63"/>
    <p:sldId id="362" r:id="rId64"/>
    <p:sldId id="363" r:id="rId65"/>
    <p:sldId id="366" r:id="rId66"/>
    <p:sldId id="367" r:id="rId67"/>
    <p:sldId id="370" r:id="rId68"/>
    <p:sldId id="371" r:id="rId69"/>
    <p:sldId id="375" r:id="rId70"/>
    <p:sldId id="377" r:id="rId71"/>
    <p:sldId id="379" r:id="rId72"/>
    <p:sldId id="380" r:id="rId73"/>
    <p:sldId id="385" r:id="rId74"/>
    <p:sldId id="387" r:id="rId75"/>
    <p:sldId id="392" r:id="rId76"/>
    <p:sldId id="393" r:id="rId77"/>
    <p:sldId id="402" r:id="rId78"/>
    <p:sldId id="403" r:id="rId79"/>
    <p:sldId id="404" r:id="rId80"/>
    <p:sldId id="406" r:id="rId81"/>
    <p:sldId id="408" r:id="rId82"/>
    <p:sldId id="409" r:id="rId83"/>
    <p:sldId id="411" r:id="rId84"/>
    <p:sldId id="413" r:id="rId85"/>
    <p:sldId id="418" r:id="rId86"/>
    <p:sldId id="421" r:id="rId87"/>
    <p:sldId id="426" r:id="rId88"/>
    <p:sldId id="428" r:id="rId89"/>
    <p:sldId id="429" r:id="rId90"/>
    <p:sldId id="431" r:id="rId91"/>
    <p:sldId id="434" r:id="rId92"/>
    <p:sldId id="441" r:id="rId93"/>
    <p:sldId id="442" r:id="rId94"/>
    <p:sldId id="443" r:id="rId95"/>
    <p:sldId id="445" r:id="rId96"/>
    <p:sldId id="447" r:id="rId97"/>
    <p:sldId id="450" r:id="rId98"/>
    <p:sldId id="451" r:id="rId99"/>
    <p:sldId id="452" r:id="rId100"/>
    <p:sldId id="453" r:id="rId101"/>
    <p:sldId id="454" r:id="rId102"/>
    <p:sldId id="457" r:id="rId10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frameSlides="1"/>
  <p:clrMru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9742" autoAdjust="0"/>
    <p:restoredTop sz="94724" autoAdjust="0"/>
  </p:normalViewPr>
  <p:slideViewPr>
    <p:cSldViewPr snapToGrid="0">
      <p:cViewPr>
        <p:scale>
          <a:sx n="150" d="100"/>
          <a:sy n="150" d="100"/>
        </p:scale>
        <p:origin x="-88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notesMaster" Target="notesMasters/notesMaster1.xml"/><Relationship Id="rId105" Type="http://schemas.openxmlformats.org/officeDocument/2006/relationships/handoutMaster" Target="handoutMasters/handoutMaster1.xml"/><Relationship Id="rId106" Type="http://schemas.openxmlformats.org/officeDocument/2006/relationships/printerSettings" Target="printerSettings/printerSettings1.bin"/><Relationship Id="rId10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viewProps" Target="viewProps.xml"/><Relationship Id="rId109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0" Type="http://schemas.openxmlformats.org/officeDocument/2006/relationships/tableStyles" Target="tableStyles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45506-8FB2-6842-A3C3-F67A99D287D2}" type="datetimeFigureOut">
              <a:rPr lang="en-US" smtClean="0"/>
              <a:t>5/7/13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36F8-F5B3-DE48-89C8-B075506005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5B61847A-924C-084A-896C-EE2CA4F3D4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E9EE45-659D-4F46-B067-976CB5275671}" type="slidenum">
              <a:rPr lang="en-US"/>
              <a:pPr/>
              <a:t>1</a:t>
            </a:fld>
            <a:endParaRPr lang="en-US"/>
          </a:p>
        </p:txBody>
      </p:sp>
      <p:sp>
        <p:nvSpPr>
          <p:cNvPr id="222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C61F9E-3C8C-4747-80FE-CCA157D80654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930" name="Group 2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252931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932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933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934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935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936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937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938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939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940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2941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52942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252943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944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945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946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947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948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949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950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52951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52952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252953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/>
                <a:ahLst/>
                <a:cxnLst>
                  <a:cxn ang="0">
                    <a:pos x="290" y="1016"/>
                  </a:cxn>
                  <a:cxn ang="0">
                    <a:pos x="316" y="974"/>
                  </a:cxn>
                  <a:cxn ang="0">
                    <a:pos x="354" y="920"/>
                  </a:cxn>
                  <a:cxn ang="0">
                    <a:pos x="384" y="884"/>
                  </a:cxn>
                  <a:cxn ang="0">
                    <a:pos x="381" y="832"/>
                  </a:cxn>
                  <a:cxn ang="0">
                    <a:pos x="370" y="794"/>
                  </a:cxn>
                  <a:cxn ang="0">
                    <a:pos x="361" y="760"/>
                  </a:cxn>
                  <a:cxn ang="0">
                    <a:pos x="361" y="734"/>
                  </a:cxn>
                  <a:cxn ang="0">
                    <a:pos x="359" y="707"/>
                  </a:cxn>
                  <a:cxn ang="0">
                    <a:pos x="373" y="691"/>
                  </a:cxn>
                  <a:cxn ang="0">
                    <a:pos x="391" y="686"/>
                  </a:cxn>
                  <a:cxn ang="0">
                    <a:pos x="395" y="680"/>
                  </a:cxn>
                  <a:cxn ang="0">
                    <a:pos x="390" y="671"/>
                  </a:cxn>
                  <a:cxn ang="0">
                    <a:pos x="386" y="660"/>
                  </a:cxn>
                  <a:cxn ang="0">
                    <a:pos x="437" y="635"/>
                  </a:cxn>
                  <a:cxn ang="0">
                    <a:pos x="442" y="619"/>
                  </a:cxn>
                  <a:cxn ang="0">
                    <a:pos x="438" y="604"/>
                  </a:cxn>
                  <a:cxn ang="0">
                    <a:pos x="400" y="543"/>
                  </a:cxn>
                  <a:cxn ang="0">
                    <a:pos x="384" y="474"/>
                  </a:cxn>
                  <a:cxn ang="0">
                    <a:pos x="354" y="455"/>
                  </a:cxn>
                  <a:cxn ang="0">
                    <a:pos x="326" y="433"/>
                  </a:cxn>
                  <a:cxn ang="0">
                    <a:pos x="312" y="411"/>
                  </a:cxn>
                  <a:cxn ang="0">
                    <a:pos x="307" y="391"/>
                  </a:cxn>
                  <a:cxn ang="0">
                    <a:pos x="290" y="339"/>
                  </a:cxn>
                  <a:cxn ang="0">
                    <a:pos x="308" y="289"/>
                  </a:cxn>
                  <a:cxn ang="0">
                    <a:pos x="298" y="278"/>
                  </a:cxn>
                  <a:cxn ang="0">
                    <a:pos x="280" y="307"/>
                  </a:cxn>
                  <a:cxn ang="0">
                    <a:pos x="269" y="283"/>
                  </a:cxn>
                  <a:cxn ang="0">
                    <a:pos x="272" y="224"/>
                  </a:cxn>
                  <a:cxn ang="0">
                    <a:pos x="280" y="177"/>
                  </a:cxn>
                  <a:cxn ang="0">
                    <a:pos x="280" y="146"/>
                  </a:cxn>
                  <a:cxn ang="0">
                    <a:pos x="281" y="123"/>
                  </a:cxn>
                  <a:cxn ang="0">
                    <a:pos x="290" y="104"/>
                  </a:cxn>
                  <a:cxn ang="0">
                    <a:pos x="296" y="97"/>
                  </a:cxn>
                  <a:cxn ang="0">
                    <a:pos x="298" y="94"/>
                  </a:cxn>
                  <a:cxn ang="0">
                    <a:pos x="301" y="92"/>
                  </a:cxn>
                  <a:cxn ang="0">
                    <a:pos x="307" y="83"/>
                  </a:cxn>
                  <a:cxn ang="0">
                    <a:pos x="317" y="79"/>
                  </a:cxn>
                  <a:cxn ang="0">
                    <a:pos x="328" y="77"/>
                  </a:cxn>
                  <a:cxn ang="0">
                    <a:pos x="337" y="74"/>
                  </a:cxn>
                  <a:cxn ang="0">
                    <a:pos x="345" y="67"/>
                  </a:cxn>
                  <a:cxn ang="0">
                    <a:pos x="337" y="50"/>
                  </a:cxn>
                  <a:cxn ang="0">
                    <a:pos x="337" y="47"/>
                  </a:cxn>
                  <a:cxn ang="0">
                    <a:pos x="337" y="43"/>
                  </a:cxn>
                  <a:cxn ang="0">
                    <a:pos x="337" y="41"/>
                  </a:cxn>
                  <a:cxn ang="0">
                    <a:pos x="334" y="38"/>
                  </a:cxn>
                  <a:cxn ang="0">
                    <a:pos x="321" y="21"/>
                  </a:cxn>
                  <a:cxn ang="0">
                    <a:pos x="316" y="0"/>
                  </a:cxn>
                  <a:cxn ang="0">
                    <a:pos x="188" y="94"/>
                  </a:cxn>
                  <a:cxn ang="0">
                    <a:pos x="88" y="218"/>
                  </a:cxn>
                  <a:cxn ang="0">
                    <a:pos x="21" y="366"/>
                  </a:cxn>
                  <a:cxn ang="0">
                    <a:pos x="0" y="530"/>
                  </a:cxn>
                  <a:cxn ang="0">
                    <a:pos x="20" y="680"/>
                  </a:cxn>
                  <a:cxn ang="0">
                    <a:pos x="74" y="819"/>
                  </a:cxn>
                  <a:cxn ang="0">
                    <a:pos x="160" y="938"/>
                  </a:cxn>
                  <a:cxn ang="0">
                    <a:pos x="272" y="1032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954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/>
                <a:ahLst/>
                <a:cxnLst>
                  <a:cxn ang="0">
                    <a:pos x="796" y="688"/>
                  </a:cxn>
                  <a:cxn ang="0">
                    <a:pos x="756" y="641"/>
                  </a:cxn>
                  <a:cxn ang="0">
                    <a:pos x="812" y="615"/>
                  </a:cxn>
                  <a:cxn ang="0">
                    <a:pos x="814" y="502"/>
                  </a:cxn>
                  <a:cxn ang="0">
                    <a:pos x="705" y="247"/>
                  </a:cxn>
                  <a:cxn ang="0">
                    <a:pos x="651" y="262"/>
                  </a:cxn>
                  <a:cxn ang="0">
                    <a:pos x="574" y="289"/>
                  </a:cxn>
                  <a:cxn ang="0">
                    <a:pos x="536" y="258"/>
                  </a:cxn>
                  <a:cxn ang="0">
                    <a:pos x="563" y="170"/>
                  </a:cxn>
                  <a:cxn ang="0">
                    <a:pos x="532" y="81"/>
                  </a:cxn>
                  <a:cxn ang="0">
                    <a:pos x="455" y="56"/>
                  </a:cxn>
                  <a:cxn ang="0">
                    <a:pos x="484" y="150"/>
                  </a:cxn>
                  <a:cxn ang="0">
                    <a:pos x="465" y="190"/>
                  </a:cxn>
                  <a:cxn ang="0">
                    <a:pos x="442" y="200"/>
                  </a:cxn>
                  <a:cxn ang="0">
                    <a:pos x="419" y="164"/>
                  </a:cxn>
                  <a:cxn ang="0">
                    <a:pos x="381" y="108"/>
                  </a:cxn>
                  <a:cxn ang="0">
                    <a:pos x="406" y="108"/>
                  </a:cxn>
                  <a:cxn ang="0">
                    <a:pos x="424" y="72"/>
                  </a:cxn>
                  <a:cxn ang="0">
                    <a:pos x="325" y="0"/>
                  </a:cxn>
                  <a:cxn ang="0">
                    <a:pos x="281" y="27"/>
                  </a:cxn>
                  <a:cxn ang="0">
                    <a:pos x="240" y="72"/>
                  </a:cxn>
                  <a:cxn ang="0">
                    <a:pos x="209" y="114"/>
                  </a:cxn>
                  <a:cxn ang="0">
                    <a:pos x="209" y="150"/>
                  </a:cxn>
                  <a:cxn ang="0">
                    <a:pos x="240" y="164"/>
                  </a:cxn>
                  <a:cxn ang="0">
                    <a:pos x="209" y="222"/>
                  </a:cxn>
                  <a:cxn ang="0">
                    <a:pos x="213" y="242"/>
                  </a:cxn>
                  <a:cxn ang="0">
                    <a:pos x="267" y="222"/>
                  </a:cxn>
                  <a:cxn ang="0">
                    <a:pos x="303" y="170"/>
                  </a:cxn>
                  <a:cxn ang="0">
                    <a:pos x="354" y="231"/>
                  </a:cxn>
                  <a:cxn ang="0">
                    <a:pos x="372" y="291"/>
                  </a:cxn>
                  <a:cxn ang="0">
                    <a:pos x="348" y="294"/>
                  </a:cxn>
                  <a:cxn ang="0">
                    <a:pos x="298" y="309"/>
                  </a:cxn>
                  <a:cxn ang="0">
                    <a:pos x="323" y="330"/>
                  </a:cxn>
                  <a:cxn ang="0">
                    <a:pos x="260" y="339"/>
                  </a:cxn>
                  <a:cxn ang="0">
                    <a:pos x="189" y="411"/>
                  </a:cxn>
                  <a:cxn ang="0">
                    <a:pos x="184" y="469"/>
                  </a:cxn>
                  <a:cxn ang="0">
                    <a:pos x="148" y="435"/>
                  </a:cxn>
                  <a:cxn ang="0">
                    <a:pos x="83" y="402"/>
                  </a:cxn>
                  <a:cxn ang="0">
                    <a:pos x="0" y="455"/>
                  </a:cxn>
                  <a:cxn ang="0">
                    <a:pos x="54" y="496"/>
                  </a:cxn>
                  <a:cxn ang="0">
                    <a:pos x="74" y="485"/>
                  </a:cxn>
                  <a:cxn ang="0">
                    <a:pos x="54" y="608"/>
                  </a:cxn>
                  <a:cxn ang="0">
                    <a:pos x="132" y="641"/>
                  </a:cxn>
                  <a:cxn ang="0">
                    <a:pos x="195" y="661"/>
                  </a:cxn>
                  <a:cxn ang="0">
                    <a:pos x="249" y="744"/>
                  </a:cxn>
                  <a:cxn ang="0">
                    <a:pos x="334" y="886"/>
                  </a:cxn>
                  <a:cxn ang="0">
                    <a:pos x="391" y="1007"/>
                  </a:cxn>
                  <a:cxn ang="0">
                    <a:pos x="292" y="1052"/>
                  </a:cxn>
                  <a:cxn ang="0">
                    <a:pos x="182" y="1105"/>
                  </a:cxn>
                  <a:cxn ang="0">
                    <a:pos x="68" y="1180"/>
                  </a:cxn>
                  <a:cxn ang="0">
                    <a:pos x="200" y="1202"/>
                  </a:cxn>
                  <a:cxn ang="0">
                    <a:pos x="417" y="1168"/>
                  </a:cxn>
                  <a:cxn ang="0">
                    <a:pos x="613" y="1052"/>
                  </a:cxn>
                  <a:cxn ang="0">
                    <a:pos x="610" y="929"/>
                  </a:cxn>
                  <a:cxn ang="0">
                    <a:pos x="543" y="888"/>
                  </a:cxn>
                  <a:cxn ang="0">
                    <a:pos x="567" y="791"/>
                  </a:cxn>
                  <a:cxn ang="0">
                    <a:pos x="655" y="738"/>
                  </a:cxn>
                  <a:cxn ang="0">
                    <a:pos x="725" y="713"/>
                  </a:cxn>
                  <a:cxn ang="0">
                    <a:pos x="792" y="729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955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/>
                <a:ahLst/>
                <a:cxnLst>
                  <a:cxn ang="0">
                    <a:pos x="42" y="65"/>
                  </a:cxn>
                  <a:cxn ang="0">
                    <a:pos x="58" y="72"/>
                  </a:cxn>
                  <a:cxn ang="0">
                    <a:pos x="62" y="72"/>
                  </a:cxn>
                  <a:cxn ang="0">
                    <a:pos x="62" y="67"/>
                  </a:cxn>
                  <a:cxn ang="0">
                    <a:pos x="58" y="65"/>
                  </a:cxn>
                  <a:cxn ang="0">
                    <a:pos x="58" y="62"/>
                  </a:cxn>
                  <a:cxn ang="0">
                    <a:pos x="44" y="56"/>
                  </a:cxn>
                  <a:cxn ang="0">
                    <a:pos x="37" y="45"/>
                  </a:cxn>
                  <a:cxn ang="0">
                    <a:pos x="31" y="34"/>
                  </a:cxn>
                  <a:cxn ang="0">
                    <a:pos x="26" y="20"/>
                  </a:cxn>
                  <a:cxn ang="0">
                    <a:pos x="9" y="0"/>
                  </a:cxn>
                  <a:cxn ang="0">
                    <a:pos x="6" y="4"/>
                  </a:cxn>
                  <a:cxn ang="0">
                    <a:pos x="2" y="9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0" y="20"/>
                  </a:cxn>
                  <a:cxn ang="0">
                    <a:pos x="9" y="31"/>
                  </a:cxn>
                  <a:cxn ang="0">
                    <a:pos x="20" y="45"/>
                  </a:cxn>
                  <a:cxn ang="0">
                    <a:pos x="31" y="56"/>
                  </a:cxn>
                  <a:cxn ang="0">
                    <a:pos x="42" y="6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52956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2957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2958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52959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52960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7F3644-C097-1D4E-BC47-6BD895D73B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13D613-A3C3-7A49-B61D-F713D7E6D6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3E8F1F0-9EC7-634E-888B-7625270A17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384FBA-F40D-5049-B4CA-CEB6654B23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42E2D9E-C107-774D-B8CF-9295446C6C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15C1F07-73D7-294F-A6A7-870D512484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7341A5-DBD7-9B45-BA46-2ED97D65B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87CD23-5BF9-2846-BEBC-151BE9C52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7724B1-C0FD-FA46-B563-029DCE7FE8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17F68F1-CB2C-6B41-860C-2DBDCD61FC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0282D11-169C-9F4C-9650-2278926795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906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251907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51908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251909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910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911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912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913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914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915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916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51917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18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19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1920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192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192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192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5192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5192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B5E8D7FB-AFD8-EA43-8022-5523BEC8106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ext Box 2"/>
          <p:cNvSpPr txBox="1">
            <a:spLocks noChangeArrowheads="1"/>
          </p:cNvSpPr>
          <p:nvPr/>
        </p:nvSpPr>
        <p:spPr bwMode="auto">
          <a:xfrm>
            <a:off x="685800" y="228600"/>
            <a:ext cx="8077200" cy="1370013"/>
          </a:xfrm>
          <a:prstGeom prst="rect">
            <a:avLst/>
          </a:prstGeom>
          <a:solidFill>
            <a:schemeClr val="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NORTH CAROLINA 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ECONOMICS, LEGAL, AND POLITICAL SYSTEMS REVIEW</a:t>
            </a:r>
          </a:p>
        </p:txBody>
      </p:sp>
      <p:sp>
        <p:nvSpPr>
          <p:cNvPr id="171011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Instructions for use:</a:t>
            </a:r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1600200" y="1905000"/>
            <a:ext cx="69342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click mouse and a question will appear with possible answers.</a:t>
            </a: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1600200" y="2819400"/>
            <a:ext cx="7010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select your answer and click on it.</a:t>
            </a:r>
          </a:p>
        </p:txBody>
      </p:sp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1600200" y="3352800"/>
            <a:ext cx="647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you will be shown the correct answer.</a:t>
            </a:r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1600200" y="38862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click again and the next question will appear</a:t>
            </a:r>
          </a:p>
        </p:txBody>
      </p:sp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609600" y="4419600"/>
            <a:ext cx="8153400" cy="1200328"/>
          </a:xfrm>
          <a:prstGeom prst="rect">
            <a:avLst/>
          </a:prstGeom>
          <a:solidFill>
            <a:schemeClr val="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charset="0"/>
              </a:rPr>
              <a:t>There are approximately</a:t>
            </a:r>
            <a:r>
              <a:rPr lang="en-US" sz="2400" b="1" dirty="0" smtClean="0">
                <a:latin typeface="Times New Roman" charset="0"/>
              </a:rPr>
              <a:t> 101 prompts </a:t>
            </a:r>
            <a:r>
              <a:rPr lang="en-US" sz="2400" b="1" dirty="0">
                <a:latin typeface="Times New Roman" charset="0"/>
              </a:rPr>
              <a:t>in the review, if you can not finish the review in one setting use the scroll bar to remember where you left off.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1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 animBg="1" autoUpdateAnimBg="0"/>
      <p:bldP spid="171011" grpId="0" autoUpdateAnimBg="0"/>
      <p:bldP spid="171012" grpId="0" autoUpdateAnimBg="0"/>
      <p:bldP spid="171013" grpId="0" autoUpdateAnimBg="0"/>
      <p:bldP spid="171014" grpId="0" autoUpdateAnimBg="0"/>
      <p:bldP spid="171015" grpId="0" autoUpdateAnimBg="0"/>
      <p:bldP spid="171016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09600" y="2971800"/>
            <a:ext cx="35814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914400" y="838200"/>
            <a:ext cx="8229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Which of the following elects the President: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3352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Citizens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62000" y="2971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Electoral College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85800" y="3962400"/>
            <a:ext cx="304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State Legislators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85800" y="4876800"/>
            <a:ext cx="2743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State Governors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 autoUpdateAnimBg="0"/>
      <p:bldP spid="20482" grpId="0" autoUpdateAnimBg="0"/>
      <p:bldP spid="20483" grpId="0" autoUpdateAnimBg="0"/>
      <p:bldP spid="20484" grpId="0" autoUpdateAnimBg="0"/>
      <p:bldP spid="20485" grpId="0" autoUpdateAnimBg="0"/>
      <p:bldP spid="20486" grpId="0" autoUpdateAnimBg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228600" y="4572000"/>
            <a:ext cx="46482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899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001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Competition among businesses should result in which of the following</a:t>
            </a:r>
          </a:p>
        </p:txBody>
      </p:sp>
      <p:sp>
        <p:nvSpPr>
          <p:cNvPr id="208900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higher cost of materials</a:t>
            </a:r>
          </a:p>
        </p:txBody>
      </p:sp>
      <p:sp>
        <p:nvSpPr>
          <p:cNvPr id="208901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higher prices for products</a:t>
            </a:r>
          </a:p>
        </p:txBody>
      </p:sp>
      <p:sp>
        <p:nvSpPr>
          <p:cNvPr id="208902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 reduction in consumer demand</a:t>
            </a:r>
          </a:p>
        </p:txBody>
      </p:sp>
      <p:sp>
        <p:nvSpPr>
          <p:cNvPr id="208903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more efficient 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8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8" grpId="0" animBg="1"/>
      <p:bldP spid="208899" grpId="0" autoUpdateAnimBg="0"/>
      <p:bldP spid="208900" grpId="0" autoUpdateAnimBg="0"/>
      <p:bldP spid="208901" grpId="0" autoUpdateAnimBg="0"/>
      <p:bldP spid="208902" grpId="0" autoUpdateAnimBg="0"/>
      <p:bldP spid="208903" grpId="0" autoUpdateAnimBg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228600" y="4495800"/>
            <a:ext cx="8534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923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001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If there is an decrease in the supply of coffee, consumers will most likely</a:t>
            </a:r>
          </a:p>
        </p:txBody>
      </p:sp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buy less tea because of a decrease in the price of coffee</a:t>
            </a:r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buy more tea because of a decrease in the price of coffee </a:t>
            </a:r>
          </a:p>
        </p:txBody>
      </p:sp>
      <p:sp>
        <p:nvSpPr>
          <p:cNvPr id="209926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buy less tea because of an increase in the price of coffee</a:t>
            </a:r>
          </a:p>
        </p:txBody>
      </p:sp>
      <p:sp>
        <p:nvSpPr>
          <p:cNvPr id="209927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buy more tea because of an increase in the price of butter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animBg="1"/>
      <p:bldP spid="209923" grpId="0" autoUpdateAnimBg="0"/>
      <p:bldP spid="209924" grpId="0" autoUpdateAnimBg="0"/>
      <p:bldP spid="209925" grpId="0" autoUpdateAnimBg="0"/>
      <p:bldP spid="209926" grpId="0" autoUpdateAnimBg="0"/>
      <p:bldP spid="209927" grpId="0" autoUpdateAnimBg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ChangeArrowheads="1"/>
          </p:cNvSpPr>
          <p:nvPr/>
        </p:nvSpPr>
        <p:spPr bwMode="auto">
          <a:xfrm>
            <a:off x="228600" y="4572000"/>
            <a:ext cx="6248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762000" y="304800"/>
            <a:ext cx="8001000" cy="1187450"/>
          </a:xfrm>
          <a:prstGeom prst="rect">
            <a:avLst/>
          </a:prstGeom>
          <a:solidFill>
            <a:schemeClr val="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term “monopoly” describes a situation in which the market price of goods and services is established by which of the following</a:t>
            </a:r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many sellers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a single buyer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many buyers and sellers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a single seller or  a small group of sellers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2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2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 animBg="1"/>
      <p:bldP spid="212995" grpId="0" animBg="1" autoUpdateAnimBg="0"/>
      <p:bldP spid="212996" grpId="0" autoUpdateAnimBg="0"/>
      <p:bldP spid="212997" grpId="0" autoUpdateAnimBg="0"/>
      <p:bldP spid="212998" grpId="0" autoUpdateAnimBg="0"/>
      <p:bldP spid="21299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762000" y="2133600"/>
            <a:ext cx="3505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838200" y="685800"/>
            <a:ext cx="7924800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Times New Roman" charset="0"/>
              </a:rPr>
              <a:t>Which of the following statements is best defined </a:t>
            </a:r>
            <a:r>
              <a:rPr lang="en-US" sz="2400" b="1" dirty="0" smtClean="0">
                <a:latin typeface="Times New Roman" charset="0"/>
              </a:rPr>
              <a:t>as </a:t>
            </a:r>
            <a:r>
              <a:rPr lang="en-US" sz="2400" b="1" dirty="0">
                <a:latin typeface="Times New Roman" charset="0"/>
              </a:rPr>
              <a:t>“people equals power”: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38200" y="2133600"/>
            <a:ext cx="3581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Popular Sovereignty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38200" y="2971800"/>
            <a:ext cx="3429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Natural Rights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38200" y="3886200"/>
            <a:ext cx="3581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Citizenship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838200" y="4800600"/>
            <a:ext cx="3733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Expressed Powers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 autoUpdateAnimBg="0"/>
      <p:bldP spid="21506" grpId="0" autoUpdateAnimBg="0"/>
      <p:bldP spid="21507" grpId="0" autoUpdateAnimBg="0"/>
      <p:bldP spid="21508" grpId="0" autoUpdateAnimBg="0"/>
      <p:bldP spid="21509" grpId="0" autoUpdateAnimBg="0"/>
      <p:bldP spid="2151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57200" y="5029200"/>
            <a:ext cx="40386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38200" y="685800"/>
            <a:ext cx="7696200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charset="0"/>
              </a:rPr>
              <a:t>Congressional power of 2/3</a:t>
            </a:r>
            <a:r>
              <a:rPr lang="en-US" sz="2400" b="1" dirty="0" smtClean="0">
                <a:latin typeface="Times New Roman" charset="0"/>
              </a:rPr>
              <a:t> override </a:t>
            </a:r>
            <a:r>
              <a:rPr lang="en-US" sz="2400" b="1" dirty="0">
                <a:latin typeface="Times New Roman" charset="0"/>
              </a:rPr>
              <a:t>is an example of which of the following: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5800" y="2286000"/>
            <a:ext cx="3962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Popular Sovereignty 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85800" y="3200400"/>
            <a:ext cx="419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Representative Democracy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85800" y="4114800"/>
            <a:ext cx="426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Federalism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85800" y="5029200"/>
            <a:ext cx="457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Checks and Balances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 autoUpdateAnimBg="0"/>
      <p:bldP spid="22530" grpId="0" autoUpdateAnimBg="0"/>
      <p:bldP spid="22531" grpId="0" autoUpdateAnimBg="0"/>
      <p:bldP spid="22532" grpId="0" autoUpdateAnimBg="0"/>
      <p:bldP spid="22533" grpId="0" autoUpdateAnimBg="0"/>
      <p:bldP spid="2253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57200" y="2057400"/>
            <a:ext cx="28194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838200" y="685800"/>
            <a:ext cx="78486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Which Article of the Constitution establishes the legislative branch?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5800" y="2057400"/>
            <a:ext cx="3962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Article I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85800" y="3048000"/>
            <a:ext cx="3276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Article II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85800" y="4038600"/>
            <a:ext cx="4038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Article III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85800" y="5105400"/>
            <a:ext cx="3276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Article VII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 autoUpdateAnimBg="0"/>
      <p:bldP spid="23554" grpId="0" autoUpdateAnimBg="0"/>
      <p:bldP spid="23555" grpId="0" autoUpdateAnimBg="0"/>
      <p:bldP spid="23556" grpId="0" autoUpdateAnimBg="0"/>
      <p:bldP spid="23557" grpId="0" autoUpdateAnimBg="0"/>
      <p:bldP spid="2355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609600" y="3581400"/>
            <a:ext cx="28194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914400" y="838200"/>
            <a:ext cx="7848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Which states opposed the Virginia Plan?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426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Large States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62000" y="2743200"/>
            <a:ext cx="304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All States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762000" y="3581400"/>
            <a:ext cx="266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Small States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No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nimBg="1" autoUpdateAnimBg="0"/>
      <p:bldP spid="25602" grpId="0" autoUpdateAnimBg="0"/>
      <p:bldP spid="25603" grpId="0" autoUpdateAnimBg="0"/>
      <p:bldP spid="25604" grpId="0" autoUpdateAnimBg="0"/>
      <p:bldP spid="25605" grpId="0" autoUpdateAnimBg="0"/>
      <p:bldP spid="2560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609600" y="2895600"/>
            <a:ext cx="35814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914400" y="685800"/>
            <a:ext cx="75438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United States has which of the following political systems: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38200" y="1981200"/>
            <a:ext cx="3962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One-party system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838200" y="2895600"/>
            <a:ext cx="3962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Two-party system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838200" y="3810000"/>
            <a:ext cx="3505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Three-party system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838200" y="4800600"/>
            <a:ext cx="4038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Multi-party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 animBg="1" autoUpdateAnimBg="0"/>
      <p:bldP spid="26626" grpId="0" autoUpdateAnimBg="0"/>
      <p:bldP spid="26628" grpId="0" autoUpdateAnimBg="0"/>
      <p:bldP spid="26629" grpId="0" autoUpdateAnimBg="0"/>
      <p:bldP spid="26630" grpId="0" autoUpdateAnimBg="0"/>
      <p:bldP spid="2663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685800" y="3429000"/>
            <a:ext cx="28194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838200" y="685800"/>
            <a:ext cx="79248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Which of the following best describes  the purpose of the Judicial Branch: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762000" y="1752600"/>
            <a:ext cx="3962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Makes Laws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762000" y="2667000"/>
            <a:ext cx="266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Carry out Laws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762000" y="3429000"/>
            <a:ext cx="2743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Interpret Laws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762000" y="4343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 animBg="1" autoUpdateAnimBg="0"/>
      <p:bldP spid="35842" grpId="0" autoUpdateAnimBg="0"/>
      <p:bldP spid="35843" grpId="0" autoUpdateAnimBg="0"/>
      <p:bldP spid="35844" grpId="0" autoUpdateAnimBg="0"/>
      <p:bldP spid="35845" grpId="0" autoUpdateAnimBg="0"/>
      <p:bldP spid="3584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762000" y="3733800"/>
            <a:ext cx="32766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838200" y="9144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What best describes  the governments power to tax?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4343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Reserved power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38200" y="2819400"/>
            <a:ext cx="312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Enumerated power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838200" y="3733800"/>
            <a:ext cx="3429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Concurrent power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838200" y="4648200"/>
            <a:ext cx="3200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Implied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1" grpId="0" animBg="1" autoUpdateAnimBg="0"/>
      <p:bldP spid="36866" grpId="0" autoUpdateAnimBg="0"/>
      <p:bldP spid="36867" grpId="0" autoUpdateAnimBg="0"/>
      <p:bldP spid="36868" grpId="0" autoUpdateAnimBg="0"/>
      <p:bldP spid="36869" grpId="0" autoUpdateAnimBg="0"/>
      <p:bldP spid="3687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609600" y="4800600"/>
            <a:ext cx="41148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838200" y="685800"/>
            <a:ext cx="8001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</a:t>
            </a:r>
            <a:r>
              <a:rPr lang="en-US" sz="2400" b="1" u="sng">
                <a:latin typeface="Times New Roman" charset="0"/>
              </a:rPr>
              <a:t>Electoral College Compromise</a:t>
            </a:r>
            <a:r>
              <a:rPr lang="en-US" sz="2400" b="1">
                <a:latin typeface="Times New Roman" charset="0"/>
              </a:rPr>
              <a:t> dealt with which of the following: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495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representation in Congress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762000" y="2971800"/>
            <a:ext cx="4343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Slave trade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762000" y="3886200"/>
            <a:ext cx="4038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Counting population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762000" y="4800600"/>
            <a:ext cx="419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Choosing the President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 animBg="1" autoUpdateAnimBg="0"/>
      <p:bldP spid="38914" grpId="0" autoUpdateAnimBg="0"/>
      <p:bldP spid="38915" grpId="0" autoUpdateAnimBg="0"/>
      <p:bldP spid="38916" grpId="0" autoUpdateAnimBg="0"/>
      <p:bldP spid="38917" grpId="0" autoUpdateAnimBg="0"/>
      <p:bldP spid="3891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762000" y="1905000"/>
            <a:ext cx="30480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800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Times New Roman" charset="0"/>
              </a:rPr>
              <a:t>What was the cause of “</a:t>
            </a:r>
            <a:r>
              <a:rPr lang="en-US" sz="2400" b="1" dirty="0" smtClean="0">
                <a:latin typeface="Times New Roman" charset="0"/>
              </a:rPr>
              <a:t>Shays’ </a:t>
            </a:r>
            <a:r>
              <a:rPr lang="en-US" sz="2400" b="1" dirty="0">
                <a:latin typeface="Times New Roman" charset="0"/>
              </a:rPr>
              <a:t>Rebellion”? 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066800" y="1905000"/>
            <a:ext cx="419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High taxes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066800" y="2819400"/>
            <a:ext cx="3962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Unequal representation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066800" y="3657600"/>
            <a:ext cx="426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Freedom of Speech 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066800" y="4495800"/>
            <a:ext cx="3733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Right to bear arms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 animBg="1" autoUpdateAnimBg="0"/>
      <p:bldP spid="39938" grpId="0" autoUpdateAnimBg="0"/>
      <p:bldP spid="39939" grpId="0" autoUpdateAnimBg="0"/>
      <p:bldP spid="39940" grpId="0" autoUpdateAnimBg="0"/>
      <p:bldP spid="39941" grpId="0" autoUpdateAnimBg="0"/>
      <p:bldP spid="3994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85800" y="3810000"/>
            <a:ext cx="3505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Who is known as the “Father of the Constitution”?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90600" y="18288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Thomas Jefferson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990600" y="28194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George Washington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990600" y="3810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James Madison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990600" y="4876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Ben Franklin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nimBg="1" autoUpdateAnimBg="0"/>
      <p:bldP spid="2051" grpId="0" autoUpdateAnimBg="0"/>
      <p:bldP spid="2053" grpId="0" autoUpdateAnimBg="0"/>
      <p:bldP spid="2055" grpId="0" autoUpdateAnimBg="0"/>
      <p:bldP spid="2057" grpId="0" autoUpdateAnimBg="0"/>
      <p:bldP spid="205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685800" y="2971800"/>
            <a:ext cx="32004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838200" y="685800"/>
            <a:ext cx="8001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Which of the following did the Constitutional Convention  </a:t>
            </a:r>
            <a:r>
              <a:rPr lang="en-US" sz="2400" b="1" i="1">
                <a:latin typeface="Times New Roman" charset="0"/>
              </a:rPr>
              <a:t>NOT</a:t>
            </a:r>
            <a:r>
              <a:rPr lang="en-US" sz="2400" b="1">
                <a:latin typeface="Times New Roman" charset="0"/>
              </a:rPr>
              <a:t> come up with?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838200" y="2133600"/>
            <a:ext cx="4038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Bicameral legislature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38200" y="2971800"/>
            <a:ext cx="3429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Bill of rights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838200" y="3810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Judicial Branch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838200" y="4572000"/>
            <a:ext cx="312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Executive Branch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nimBg="1" autoUpdateAnimBg="0"/>
      <p:bldP spid="45058" grpId="0" autoUpdateAnimBg="0"/>
      <p:bldP spid="45059" grpId="0" autoUpdateAnimBg="0"/>
      <p:bldP spid="45060" grpId="0" autoUpdateAnimBg="0"/>
      <p:bldP spid="45061" grpId="0" autoUpdateAnimBg="0"/>
      <p:bldP spid="4506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762000" y="2819400"/>
            <a:ext cx="3124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914400" y="685800"/>
            <a:ext cx="78486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If you are tried for murder, which of the following courts would have “original jurisdiction” over the trial? 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3886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NC District Court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762000" y="2819400"/>
            <a:ext cx="3352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NC Superior Court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762000" y="3581400"/>
            <a:ext cx="3505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NC Court of Appeals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762000" y="4343400"/>
            <a:ext cx="3962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 animBg="1" autoUpdateAnimBg="0"/>
      <p:bldP spid="46082" grpId="0" autoUpdateAnimBg="0"/>
      <p:bldP spid="46083" grpId="0" autoUpdateAnimBg="0"/>
      <p:bldP spid="46084" grpId="0" autoUpdateAnimBg="0"/>
      <p:bldP spid="46085" grpId="0" autoUpdateAnimBg="0"/>
      <p:bldP spid="4608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533400" y="1981200"/>
            <a:ext cx="3886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218115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Which of the following court cases established governments practice of </a:t>
            </a:r>
            <a:r>
              <a:rPr lang="en-US" sz="2400" b="1" i="1">
                <a:latin typeface="Times New Roman" charset="0"/>
              </a:rPr>
              <a:t>separate but equal</a:t>
            </a:r>
            <a:endParaRPr lang="en-US" sz="2400" b="1">
              <a:latin typeface="Times New Roman" charset="0"/>
            </a:endParaRPr>
          </a:p>
        </p:txBody>
      </p:sp>
      <p:sp>
        <p:nvSpPr>
          <p:cNvPr id="218116" name="Text Box 4"/>
          <p:cNvSpPr txBox="1">
            <a:spLocks noChangeArrowheads="1"/>
          </p:cNvSpPr>
          <p:nvPr/>
        </p:nvSpPr>
        <p:spPr bwMode="auto">
          <a:xfrm>
            <a:off x="762000" y="1981200"/>
            <a:ext cx="4038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Plessy v Ferguson</a:t>
            </a:r>
          </a:p>
        </p:txBody>
      </p:sp>
      <p:sp>
        <p:nvSpPr>
          <p:cNvPr id="218117" name="Text Box 5"/>
          <p:cNvSpPr txBox="1">
            <a:spLocks noChangeArrowheads="1"/>
          </p:cNvSpPr>
          <p:nvPr/>
        </p:nvSpPr>
        <p:spPr bwMode="auto">
          <a:xfrm>
            <a:off x="762000" y="3048000"/>
            <a:ext cx="3352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Rust v Sullivan</a:t>
            </a:r>
          </a:p>
        </p:txBody>
      </p:sp>
      <p:sp>
        <p:nvSpPr>
          <p:cNvPr id="218118" name="Text Box 6"/>
          <p:cNvSpPr txBox="1">
            <a:spLocks noChangeArrowheads="1"/>
          </p:cNvSpPr>
          <p:nvPr/>
        </p:nvSpPr>
        <p:spPr bwMode="auto">
          <a:xfrm>
            <a:off x="762000" y="4038600"/>
            <a:ext cx="3352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Korematsu v. U.S.</a:t>
            </a:r>
          </a:p>
        </p:txBody>
      </p:sp>
      <p:sp>
        <p:nvSpPr>
          <p:cNvPr id="218119" name="Text Box 7"/>
          <p:cNvSpPr txBox="1">
            <a:spLocks noChangeArrowheads="1"/>
          </p:cNvSpPr>
          <p:nvPr/>
        </p:nvSpPr>
        <p:spPr bwMode="auto">
          <a:xfrm>
            <a:off x="838200" y="5029200"/>
            <a:ext cx="495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Marbury v. Madison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8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8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 animBg="1" autoUpdateAnimBg="0"/>
      <p:bldP spid="218115" grpId="0" autoUpdateAnimBg="0"/>
      <p:bldP spid="218116" grpId="0" autoUpdateAnimBg="0"/>
      <p:bldP spid="218117" grpId="0" autoUpdateAnimBg="0"/>
      <p:bldP spid="218118" grpId="0" autoUpdateAnimBg="0"/>
      <p:bldP spid="218119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685800" y="4343400"/>
            <a:ext cx="3505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914400" y="685800"/>
            <a:ext cx="78486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Which of the following refers to putting a person on trial for the same crime twice?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838200" y="1905000"/>
            <a:ext cx="3276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Due process of law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838200" y="2743200"/>
            <a:ext cx="3429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Eminent Domain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838200" y="3581400"/>
            <a:ext cx="3352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Suffrage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838200" y="4343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Double Jeopardy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 animBg="1" autoUpdateAnimBg="0"/>
      <p:bldP spid="49154" grpId="0" autoUpdateAnimBg="0"/>
      <p:bldP spid="49155" grpId="0" autoUpdateAnimBg="0"/>
      <p:bldP spid="49156" grpId="0" autoUpdateAnimBg="0"/>
      <p:bldP spid="49157" grpId="0" autoUpdateAnimBg="0"/>
      <p:bldP spid="4915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685800" y="3581400"/>
            <a:ext cx="3505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914400" y="838200"/>
            <a:ext cx="7848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All of the following are duties </a:t>
            </a:r>
            <a:r>
              <a:rPr lang="en-US" sz="2400" b="1" i="1">
                <a:latin typeface="Times New Roman" charset="0"/>
              </a:rPr>
              <a:t>EXCEPT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3276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attending school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3429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paying taxes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3352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voting in elections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serving on a jury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 autoUpdateAnimBg="0"/>
      <p:bldP spid="50179" grpId="0" autoUpdateAnimBg="0"/>
      <p:bldP spid="50180" grpId="0" autoUpdateAnimBg="0"/>
      <p:bldP spid="50181" grpId="0" autoUpdateAnimBg="0"/>
      <p:bldP spid="50182" grpId="0" autoUpdateAnimBg="0"/>
      <p:bldP spid="5018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838200" y="2743200"/>
            <a:ext cx="4267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914400" y="685800"/>
            <a:ext cx="78486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first political parties in the United States formed during the: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3276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early colonial period 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426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debate over the Constitution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3352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Revolutionary War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Civil War 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 autoUpdateAnimBg="0"/>
      <p:bldP spid="52227" grpId="0" autoUpdateAnimBg="0"/>
      <p:bldP spid="52228" grpId="0" autoUpdateAnimBg="0"/>
      <p:bldP spid="52229" grpId="0" autoUpdateAnimBg="0"/>
      <p:bldP spid="52230" grpId="0" autoUpdateAnimBg="0"/>
      <p:bldP spid="52231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762000" y="2819400"/>
            <a:ext cx="3505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914400" y="838200"/>
            <a:ext cx="7848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Votes cast directly by the people are referred to as the: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312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electoral vote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3429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popular vote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3352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referendum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nimBg="1" autoUpdateAnimBg="0"/>
      <p:bldP spid="55299" grpId="0" autoUpdateAnimBg="0"/>
      <p:bldP spid="55300" grpId="0" autoUpdateAnimBg="0"/>
      <p:bldP spid="55301" grpId="0" autoUpdateAnimBg="0"/>
      <p:bldP spid="55302" grpId="0" autoUpdateAnimBg="0"/>
      <p:bldP spid="55303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685800" y="3581400"/>
            <a:ext cx="5029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7848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 political party’s Presidential candidate is selected by 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3276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primary election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3429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Electoral College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457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National Convention delegates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Caucuses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 autoUpdateAnimBg="0"/>
      <p:bldP spid="56323" grpId="0" autoUpdateAnimBg="0"/>
      <p:bldP spid="56324" grpId="0" autoUpdateAnimBg="0"/>
      <p:bldP spid="56325" grpId="0" autoUpdateAnimBg="0"/>
      <p:bldP spid="56326" grpId="0" autoUpdateAnimBg="0"/>
      <p:bldP spid="5632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685800" y="1905000"/>
            <a:ext cx="3505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914400" y="685800"/>
            <a:ext cx="78486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Which of the following </a:t>
            </a:r>
            <a:r>
              <a:rPr lang="en-US" sz="2400" b="1" u="sng">
                <a:latin typeface="Times New Roman" charset="0"/>
              </a:rPr>
              <a:t>is not</a:t>
            </a:r>
            <a:r>
              <a:rPr lang="en-US" sz="2400" b="1">
                <a:latin typeface="Times New Roman" charset="0"/>
              </a:rPr>
              <a:t> a requirement to be a member of the House of Representatives: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3276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college graduate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3429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25 years old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3352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naturalized citizen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resident of district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nimBg="1" autoUpdateAnimBg="0"/>
      <p:bldP spid="62467" grpId="0" autoUpdateAnimBg="0"/>
      <p:bldP spid="62468" grpId="0" autoUpdateAnimBg="0"/>
      <p:bldP spid="62469" grpId="0" autoUpdateAnimBg="0"/>
      <p:bldP spid="62470" grpId="0" autoUpdateAnimBg="0"/>
      <p:bldP spid="62471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762000" y="3581400"/>
            <a:ext cx="3505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914400" y="838200"/>
            <a:ext cx="7848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leader of the House of Representatives is called the: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3581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president </a:t>
            </a:r>
            <a:r>
              <a:rPr lang="en-US" sz="2400" b="1" i="1">
                <a:latin typeface="Times New Roman" charset="0"/>
              </a:rPr>
              <a:t>pro tempore</a:t>
            </a:r>
            <a:endParaRPr lang="en-US" sz="2400" b="1">
              <a:latin typeface="Times New Roman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3429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majority leader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3352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speaker of the house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4038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chairman of the chamber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nimBg="1" autoUpdateAnimBg="0"/>
      <p:bldP spid="64515" grpId="0" autoUpdateAnimBg="0"/>
      <p:bldP spid="64516" grpId="0" autoUpdateAnimBg="0"/>
      <p:bldP spid="64517" grpId="0" autoUpdateAnimBg="0"/>
      <p:bldP spid="64518" grpId="0" autoUpdateAnimBg="0"/>
      <p:bldP spid="6451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762000" y="3733800"/>
            <a:ext cx="3505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143000" y="762000"/>
            <a:ext cx="6858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Which of the following court cases established Judicial Review?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7162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Gideon v. Wainwright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62000" y="2743200"/>
            <a:ext cx="5943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Miranda v. Arizona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62000" y="3733800"/>
            <a:ext cx="4419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Marbury v. Madison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838200" y="4800600"/>
            <a:ext cx="457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Korematsu v. United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 animBg="1" autoUpdateAnimBg="0"/>
      <p:bldP spid="5123" grpId="0" autoUpdateAnimBg="0"/>
      <p:bldP spid="5125" grpId="0" autoUpdateAnimBg="0"/>
      <p:bldP spid="5126" grpId="0" autoUpdateAnimBg="0"/>
      <p:bldP spid="5127" grpId="0" autoUpdateAnimBg="0"/>
      <p:bldP spid="5130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685800" y="2743200"/>
            <a:ext cx="59436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914400" y="685800"/>
            <a:ext cx="78486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House of Representative has all of the following powers, except the power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838200" y="1905000"/>
            <a:ext cx="4114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introduce legislative bills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838200" y="2743200"/>
            <a:ext cx="5791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approval of presidential appointments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457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introduce appropriations bills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838200" y="4343400"/>
            <a:ext cx="3352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vote to declare war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nimBg="1" autoUpdateAnimBg="0"/>
      <p:bldP spid="66563" grpId="0" autoUpdateAnimBg="0"/>
      <p:bldP spid="66564" grpId="0" autoUpdateAnimBg="0"/>
      <p:bldP spid="66565" grpId="0" autoUpdateAnimBg="0"/>
      <p:bldP spid="66566" grpId="0" autoUpdateAnimBg="0"/>
      <p:bldP spid="66567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685800" y="2819400"/>
            <a:ext cx="6934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charset="0"/>
              </a:rPr>
              <a:t>Which of the following best describes the economic concept of</a:t>
            </a:r>
            <a:r>
              <a:rPr lang="en-US" sz="2400" b="1" dirty="0" smtClean="0">
                <a:latin typeface="Times New Roman" charset="0"/>
              </a:rPr>
              <a:t> </a:t>
            </a:r>
            <a:r>
              <a:rPr lang="en-US" sz="2400" b="1" i="1" dirty="0">
                <a:latin typeface="Times New Roman" charset="0"/>
              </a:rPr>
              <a:t>s</a:t>
            </a:r>
            <a:r>
              <a:rPr lang="en-US" sz="2400" b="1" i="1" dirty="0" smtClean="0">
                <a:latin typeface="Times New Roman" charset="0"/>
              </a:rPr>
              <a:t>carcity</a:t>
            </a:r>
            <a:r>
              <a:rPr lang="en-US" sz="2400" b="1" i="1" dirty="0">
                <a:latin typeface="Times New Roman" charset="0"/>
              </a:rPr>
              <a:t>: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unlimited resources v. limited wants and needs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limited resources v. unlimited wants and needs 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higher price v. lower quantity 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lower price v. higher quantity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nimBg="1" autoUpdateAnimBg="0"/>
      <p:bldP spid="67587" grpId="0" autoUpdateAnimBg="0"/>
      <p:bldP spid="67588" grpId="0" autoUpdateAnimBg="0"/>
      <p:bldP spid="67589" grpId="0" autoUpdateAnimBg="0"/>
      <p:bldP spid="67590" grpId="0" autoUpdateAnimBg="0"/>
      <p:bldP spid="67591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609600" y="2057400"/>
            <a:ext cx="6172200" cy="4699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762000" y="762000"/>
            <a:ext cx="8382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Basic source of all political power in the United States is the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838200" y="2057400"/>
            <a:ext cx="678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Constitution of the United States  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838200" y="2971800"/>
            <a:ext cx="6400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local government: town, city or county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838200" y="3886200"/>
            <a:ext cx="5943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Congress of the United States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838200" y="4724400"/>
            <a:ext cx="5791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people of the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nimBg="1" autoUpdateAnimBg="0"/>
      <p:bldP spid="68611" grpId="0" autoUpdateAnimBg="0"/>
      <p:bldP spid="68612" grpId="0" autoUpdateAnimBg="0"/>
      <p:bldP spid="68613" grpId="0" autoUpdateAnimBg="0"/>
      <p:bldP spid="68614" grpId="0" autoUpdateAnimBg="0"/>
      <p:bldP spid="68615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838200" y="1905000"/>
            <a:ext cx="3581400" cy="457200"/>
          </a:xfrm>
          <a:prstGeom prst="rect">
            <a:avLst/>
          </a:prstGeom>
          <a:solidFill>
            <a:schemeClr val="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principle that the power to govern belongs to the people and is delegated by them to their elected officials is 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4876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popular sovereignty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4343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separation of powers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3200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federalism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3733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national supremacy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nimBg="1" autoUpdateAnimBg="0"/>
      <p:bldP spid="71683" grpId="0" autoUpdateAnimBg="0"/>
      <p:bldP spid="71684" grpId="0" autoUpdateAnimBg="0"/>
      <p:bldP spid="71685" grpId="0" autoUpdateAnimBg="0"/>
      <p:bldP spid="71686" grpId="0" autoUpdateAnimBg="0"/>
      <p:bldP spid="71687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685800" y="3657600"/>
            <a:ext cx="6019800" cy="457200"/>
          </a:xfrm>
          <a:prstGeom prst="rect">
            <a:avLst/>
          </a:prstGeom>
          <a:solidFill>
            <a:schemeClr val="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first ten amendments to the United States Constitution are important because they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provide for the abolishment of slavery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6172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list the powers of Congress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678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guarantee basic individual rights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give blacks the right to vote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nimBg="1" autoUpdateAnimBg="0"/>
      <p:bldP spid="72707" grpId="0" autoUpdateAnimBg="0"/>
      <p:bldP spid="72708" grpId="0" autoUpdateAnimBg="0"/>
      <p:bldP spid="72709" grpId="0" autoUpdateAnimBg="0"/>
      <p:bldP spid="72710" grpId="0" autoUpdateAnimBg="0"/>
      <p:bldP spid="72711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533400" y="2819400"/>
            <a:ext cx="6019800" cy="457200"/>
          </a:xfrm>
          <a:prstGeom prst="rect">
            <a:avLst/>
          </a:prstGeom>
          <a:solidFill>
            <a:schemeClr val="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In the United States, a person being arrested must be informed of all but one of the following rights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right to remain silent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6172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right to a trial by jury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678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right to an attorney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8382000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charset="0"/>
              </a:rPr>
              <a:t>D) right to have an attorney provided if</a:t>
            </a:r>
            <a:r>
              <a:rPr lang="en-US" sz="2400" b="1" dirty="0" smtClean="0">
                <a:latin typeface="Times New Roman" charset="0"/>
              </a:rPr>
              <a:t> the person can’t afford one</a:t>
            </a:r>
            <a:endParaRPr lang="en-US" sz="2400" b="1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nimBg="1" autoUpdateAnimBg="0"/>
      <p:bldP spid="73731" grpId="0" autoUpdateAnimBg="0"/>
      <p:bldP spid="73732" grpId="0" autoUpdateAnimBg="0"/>
      <p:bldP spid="73733" grpId="0" autoUpdateAnimBg="0"/>
      <p:bldP spid="73734" grpId="0" autoUpdateAnimBg="0"/>
      <p:bldP spid="73735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457200" y="2819400"/>
            <a:ext cx="6019800" cy="457200"/>
          </a:xfrm>
          <a:prstGeom prst="rect">
            <a:avLst/>
          </a:prstGeom>
          <a:solidFill>
            <a:schemeClr val="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“Excessive bail shall not be required, nor excessive fines imposed, nor cruel and unusual punishment” is the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First Amendment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6172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Eight Amendment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678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Fourteenth Amendment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Nineteenth Amendment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animBg="1" autoUpdateAnimBg="0"/>
      <p:bldP spid="74755" grpId="0" autoUpdateAnimBg="0"/>
      <p:bldP spid="74756" grpId="0" autoUpdateAnimBg="0"/>
      <p:bldP spid="74757" grpId="0" autoUpdateAnimBg="0"/>
      <p:bldP spid="74758" grpId="0" autoUpdateAnimBg="0"/>
      <p:bldP spid="74759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685800" y="3505200"/>
            <a:ext cx="8001000" cy="11430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153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Gideon vs. Wainwright case established the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supremacy of the United States Constitution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762000" y="2590800"/>
            <a:ext cx="8001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right of a suspect to have a lawyer present before being       questioned by police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67818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right to have a lawyer provided by the court if the accused cannot afford one.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762000" y="4800600"/>
            <a:ext cx="6096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supremacy of judicial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nimBg="1"/>
      <p:bldP spid="75779" grpId="0" autoUpdateAnimBg="0"/>
      <p:bldP spid="75780" grpId="0" autoUpdateAnimBg="0"/>
      <p:bldP spid="75781" grpId="0" autoUpdateAnimBg="0"/>
      <p:bldP spid="75782" grpId="0" autoUpdateAnimBg="0"/>
      <p:bldP spid="75783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685800" y="3657600"/>
            <a:ext cx="6019800" cy="457200"/>
          </a:xfrm>
          <a:prstGeom prst="rect">
            <a:avLst/>
          </a:prstGeom>
          <a:solidFill>
            <a:schemeClr val="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First Amendment to the U.S. Constitution includes all but on of the following rights.  Select the one not found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A)right to worship as one pleases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6172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right of peaceful assembly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678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right to bear arms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right to free speech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nimBg="1" autoUpdateAnimBg="0"/>
      <p:bldP spid="76803" grpId="0" autoUpdateAnimBg="0"/>
      <p:bldP spid="76804" grpId="0" autoUpdateAnimBg="0"/>
      <p:bldP spid="76805" grpId="0" autoUpdateAnimBg="0"/>
      <p:bldP spid="76806" grpId="0" autoUpdateAnimBg="0"/>
      <p:bldP spid="76807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685800" y="3657600"/>
            <a:ext cx="6019800" cy="457200"/>
          </a:xfrm>
          <a:prstGeom prst="rect">
            <a:avLst/>
          </a:prstGeom>
          <a:solidFill>
            <a:schemeClr val="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153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As a result of the 19th Amendment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more working women have high-paying jobs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6172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about half of our senators are women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678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women have the right to vote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women were granted freedom of speech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nimBg="1" autoUpdateAnimBg="0"/>
      <p:bldP spid="77827" grpId="0" autoUpdateAnimBg="0"/>
      <p:bldP spid="77828" grpId="0" autoUpdateAnimBg="0"/>
      <p:bldP spid="77829" grpId="0" autoUpdateAnimBg="0"/>
      <p:bldP spid="77830" grpId="0" autoUpdateAnimBg="0"/>
      <p:bldP spid="7783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62000" y="4724400"/>
            <a:ext cx="26670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78486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 political party’s beliefs are stated in the party___________</a:t>
            </a:r>
            <a:r>
              <a:rPr lang="en-US" sz="2400">
                <a:latin typeface="Times New Roman" charset="0"/>
              </a:rPr>
              <a:t> 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38200" y="1981200"/>
            <a:ext cx="3276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Nomination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38200" y="2895600"/>
            <a:ext cx="2819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Registration</a:t>
            </a:r>
            <a:endParaRPr lang="en-US" sz="2400">
              <a:latin typeface="Times New Roman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38200" y="3810000"/>
            <a:ext cx="266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Convention</a:t>
            </a:r>
            <a:endParaRPr lang="en-US" sz="2400">
              <a:latin typeface="Times New Roman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914400" y="4724400"/>
            <a:ext cx="2438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Platform</a:t>
            </a: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 autoUpdateAnimBg="0"/>
      <p:bldP spid="9219" grpId="0" autoUpdateAnimBg="0"/>
      <p:bldP spid="9220" grpId="0" autoUpdateAnimBg="0"/>
      <p:bldP spid="9221" grpId="0" autoUpdateAnimBg="0"/>
      <p:bldP spid="9222" grpId="0" autoUpdateAnimBg="0"/>
      <p:bldP spid="9224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685800" y="3657600"/>
            <a:ext cx="6019800" cy="457200"/>
          </a:xfrm>
          <a:prstGeom prst="rect">
            <a:avLst/>
          </a:prstGeom>
          <a:solidFill>
            <a:schemeClr val="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685800" y="228600"/>
            <a:ext cx="8153400" cy="1552575"/>
          </a:xfrm>
          <a:prstGeom prst="rect">
            <a:avLst/>
          </a:prstGeom>
          <a:solidFill>
            <a:schemeClr val="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“…No state shall deprive any person of life, liberty, or property, without due process of law, nor deny to any person within its jurisdiction the equal protection of the laws” is a brief description of the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First Amendment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6172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Eight Amendment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678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Fourteenth Amendment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Nineteenth Amendment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nimBg="1" autoUpdateAnimBg="0"/>
      <p:bldP spid="78851" grpId="0" animBg="1" autoUpdateAnimBg="0"/>
      <p:bldP spid="78852" grpId="0" autoUpdateAnimBg="0"/>
      <p:bldP spid="78853" grpId="0" autoUpdateAnimBg="0"/>
      <p:bldP spid="78854" grpId="0" autoUpdateAnimBg="0"/>
      <p:bldP spid="78855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81000" y="2819400"/>
            <a:ext cx="6019800" cy="457200"/>
          </a:xfrm>
          <a:prstGeom prst="rect">
            <a:avLst/>
          </a:prstGeom>
          <a:solidFill>
            <a:schemeClr val="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8153400" cy="1187450"/>
          </a:xfrm>
          <a:prstGeom prst="rect">
            <a:avLst/>
          </a:prstGeom>
          <a:solidFill>
            <a:schemeClr val="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“The right of people to be secure in their persons, houses, papers, and effects, against unreasonable searches and seizures….” is a brief description of the</a:t>
            </a:r>
            <a:endParaRPr lang="en-US" b="1">
              <a:latin typeface="Times New Roman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First Amendment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6172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Fourth Amendment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678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Sixth Amendment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Eight Amendment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nimBg="1" autoUpdateAnimBg="0"/>
      <p:bldP spid="79875" grpId="0" animBg="1" autoUpdateAnimBg="0"/>
      <p:bldP spid="79876" grpId="0" autoUpdateAnimBg="0"/>
      <p:bldP spid="79877" grpId="0" autoUpdateAnimBg="0"/>
      <p:bldP spid="79878" grpId="0" autoUpdateAnimBg="0"/>
      <p:bldP spid="79879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685800" y="3505200"/>
            <a:ext cx="8001000" cy="7620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system of checks and balances in the United States was designed to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reduce the power of state government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6172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reduce the importance of political parties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762000" y="3505200"/>
            <a:ext cx="80772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prevent one branch of government from becoming too  strong 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762000" y="4648200"/>
            <a:ext cx="800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equalize the powers of the state and national government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nimBg="1"/>
      <p:bldP spid="80899" grpId="0" autoUpdateAnimBg="0"/>
      <p:bldP spid="80900" grpId="0" autoUpdateAnimBg="0"/>
      <p:bldP spid="80901" grpId="0" autoUpdateAnimBg="0"/>
      <p:bldP spid="80902" grpId="0" autoUpdateAnimBg="0"/>
      <p:bldP spid="80903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457200" y="1828800"/>
            <a:ext cx="6934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838200" y="762000"/>
            <a:ext cx="8077200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charset="0"/>
              </a:rPr>
              <a:t>Which of the following best describes a true</a:t>
            </a:r>
            <a:r>
              <a:rPr lang="en-US" sz="2400" b="1" dirty="0" smtClean="0">
                <a:latin typeface="Times New Roman" charset="0"/>
              </a:rPr>
              <a:t> market </a:t>
            </a:r>
            <a:r>
              <a:rPr lang="en-US" sz="2400" b="1" dirty="0">
                <a:latin typeface="Times New Roman" charset="0"/>
              </a:rPr>
              <a:t>economy: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means of production are privately owned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government controls the means of production 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8305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individuals and government own the means of production 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means of production are controlled by customs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nimBg="1" autoUpdateAnimBg="0"/>
      <p:bldP spid="81923" grpId="0" autoUpdateAnimBg="0"/>
      <p:bldP spid="81924" grpId="0" autoUpdateAnimBg="0"/>
      <p:bldP spid="81925" grpId="0" autoUpdateAnimBg="0"/>
      <p:bldP spid="81926" grpId="0" autoUpdateAnimBg="0"/>
      <p:bldP spid="81927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685800" y="3733800"/>
            <a:ext cx="35814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Which of the following courts would most likely hear a misdemeanor case for the first time?</a:t>
            </a:r>
            <a:endParaRPr lang="en-US" sz="2400" b="1" i="1">
              <a:latin typeface="Times New Roman" charset="0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U.S. Supreme Court 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NC Superior Court 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NC District Court 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nimBg="1" autoUpdateAnimBg="0"/>
      <p:bldP spid="82947" grpId="0" autoUpdateAnimBg="0"/>
      <p:bldP spid="82948" grpId="0" autoUpdateAnimBg="0"/>
      <p:bldP spid="82949" grpId="0" autoUpdateAnimBg="0"/>
      <p:bldP spid="82950" grpId="0" autoUpdateAnimBg="0"/>
      <p:bldP spid="82951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609600" y="1828800"/>
            <a:ext cx="28194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838200" y="8382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Which of the following is not a example of a capital good?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garden hose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moving van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backhoe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hammer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nimBg="1" autoUpdateAnimBg="0"/>
      <p:bldP spid="86019" grpId="0" autoUpdateAnimBg="0"/>
      <p:bldP spid="86020" grpId="0" autoUpdateAnimBg="0"/>
      <p:bldP spid="86021" grpId="0" autoUpdateAnimBg="0"/>
      <p:bldP spid="86022" grpId="0" autoUpdateAnimBg="0"/>
      <p:bldP spid="86023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609600" y="4648200"/>
            <a:ext cx="30480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838200" y="8382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 sole proprietor is best described as which of the following: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natural resources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capital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labor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entrepreneur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nimBg="1" autoUpdateAnimBg="0"/>
      <p:bldP spid="87043" grpId="0" autoUpdateAnimBg="0"/>
      <p:bldP spid="87044" grpId="0" autoUpdateAnimBg="0"/>
      <p:bldP spid="87045" grpId="0" autoUpdateAnimBg="0"/>
      <p:bldP spid="87046" grpId="0" autoUpdateAnimBg="0"/>
      <p:bldP spid="87047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685800" y="3733800"/>
            <a:ext cx="58674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term </a:t>
            </a:r>
            <a:r>
              <a:rPr lang="en-US" sz="2400" b="1" i="1">
                <a:latin typeface="Times New Roman" charset="0"/>
              </a:rPr>
              <a:t>point of equilibrium</a:t>
            </a:r>
            <a:r>
              <a:rPr lang="en-US" sz="2400" b="1">
                <a:latin typeface="Times New Roman" charset="0"/>
              </a:rPr>
              <a:t> is best described as: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where price is greater that quantity demanded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where price is less than quantity supplied</a:t>
            </a: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where price and quantity are equal 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nimBg="1" autoUpdateAnimBg="0"/>
      <p:bldP spid="88067" grpId="0" autoUpdateAnimBg="0"/>
      <p:bldP spid="88068" grpId="0" autoUpdateAnimBg="0"/>
      <p:bldP spid="88069" grpId="0" autoUpdateAnimBg="0"/>
      <p:bldP spid="88070" grpId="0" autoUpdateAnimBg="0"/>
      <p:bldP spid="88071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533400" y="1828800"/>
            <a:ext cx="32004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Which of the following shows ownership in a corporation?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corporate stock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corporate bond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certificate of deposit 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nimBg="1" autoUpdateAnimBg="0"/>
      <p:bldP spid="89091" grpId="0" autoUpdateAnimBg="0"/>
      <p:bldP spid="89092" grpId="0" autoUpdateAnimBg="0"/>
      <p:bldP spid="89093" grpId="0" autoUpdateAnimBg="0"/>
      <p:bldP spid="89094" grpId="0" autoUpdateAnimBg="0"/>
      <p:bldP spid="89095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609600" y="4648200"/>
            <a:ext cx="3505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court case Brown v. Board of Education dealt with which of the following: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1st Amendment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2nd Amendment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5th Amendment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14th Amendment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nimBg="1" autoUpdateAnimBg="0"/>
      <p:bldP spid="90115" grpId="0" autoUpdateAnimBg="0"/>
      <p:bldP spid="90116" grpId="0" autoUpdateAnimBg="0"/>
      <p:bldP spid="90117" grpId="0" autoUpdateAnimBg="0"/>
      <p:bldP spid="90118" grpId="0" autoUpdateAnimBg="0"/>
      <p:bldP spid="9011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57200" y="3962400"/>
            <a:ext cx="29718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7848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Which of the following is a Progressive Tax?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38200" y="1981200"/>
            <a:ext cx="5105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Sales Tax</a:t>
            </a:r>
            <a:endParaRPr lang="en-US" sz="2400">
              <a:latin typeface="Times New Roman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838200" y="2895600"/>
            <a:ext cx="419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Property Tax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38200" y="3886200"/>
            <a:ext cx="3352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Income Tax</a:t>
            </a:r>
            <a:endParaRPr lang="en-US" sz="2400">
              <a:latin typeface="Times New Roman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838200" y="4953000"/>
            <a:ext cx="4343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Luxury Tax</a:t>
            </a: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animBg="1" autoUpdateAnimBg="0"/>
      <p:bldP spid="6146" grpId="0" autoUpdateAnimBg="0"/>
      <p:bldP spid="6147" grpId="0" autoUpdateAnimBg="0"/>
      <p:bldP spid="6150" grpId="0" autoUpdateAnimBg="0"/>
      <p:bldP spid="6151" grpId="0" autoUpdateAnimBg="0"/>
      <p:bldP spid="6155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762000" y="3810000"/>
            <a:ext cx="44196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838200" y="701675"/>
            <a:ext cx="8077200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charset="0"/>
              </a:rPr>
              <a:t>All of the following are true of the office of NC </a:t>
            </a:r>
            <a:r>
              <a:rPr lang="en-US" sz="2400" b="1" dirty="0" smtClean="0">
                <a:latin typeface="Times New Roman" charset="0"/>
              </a:rPr>
              <a:t>Governor </a:t>
            </a:r>
            <a:r>
              <a:rPr lang="en-US" sz="2400" b="1" dirty="0">
                <a:latin typeface="Times New Roman" charset="0"/>
              </a:rPr>
              <a:t>except: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30 years old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2 years of residency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must be native born citizen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has veto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animBg="1" autoUpdateAnimBg="0"/>
      <p:bldP spid="92163" grpId="0" autoUpdateAnimBg="0"/>
      <p:bldP spid="92164" grpId="0" autoUpdateAnimBg="0"/>
      <p:bldP spid="92165" grpId="0" autoUpdateAnimBg="0"/>
      <p:bldP spid="92166" grpId="0" autoUpdateAnimBg="0"/>
      <p:bldP spid="92167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609600" y="2819400"/>
            <a:ext cx="28194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Which of the following is an example of a consumer good: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a haircut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toilet paper 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legal advice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car wash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4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nimBg="1" autoUpdateAnimBg="0"/>
      <p:bldP spid="94211" grpId="0" autoUpdateAnimBg="0"/>
      <p:bldP spid="94212" grpId="0" autoUpdateAnimBg="0"/>
      <p:bldP spid="94213" grpId="0" autoUpdateAnimBg="0"/>
      <p:bldP spid="94214" grpId="0" autoUpdateAnimBg="0"/>
      <p:bldP spid="94215" grpId="0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609600" y="4648200"/>
            <a:ext cx="39624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court case Miranda v. Arizona dealt with which of the following: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freedom of speech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right bear arms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cruel and unusual punishment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rights of the accused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nimBg="1" autoUpdateAnimBg="0"/>
      <p:bldP spid="96259" grpId="0" autoUpdateAnimBg="0"/>
      <p:bldP spid="96260" grpId="0" autoUpdateAnimBg="0"/>
      <p:bldP spid="96261" grpId="0" autoUpdateAnimBg="0"/>
      <p:bldP spid="96262" grpId="0" autoUpdateAnimBg="0"/>
      <p:bldP spid="96263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609600" y="3733800"/>
            <a:ext cx="16764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838200" y="701675"/>
            <a:ext cx="8077200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charset="0"/>
              </a:rPr>
              <a:t>What percentage of Congress does it take to override a</a:t>
            </a:r>
            <a:r>
              <a:rPr lang="en-US" sz="2400" b="1" dirty="0" smtClean="0">
                <a:latin typeface="Times New Roman" charset="0"/>
              </a:rPr>
              <a:t> presidential </a:t>
            </a:r>
            <a:r>
              <a:rPr lang="en-US" sz="2400" b="1" dirty="0">
                <a:latin typeface="Times New Roman" charset="0"/>
              </a:rPr>
              <a:t>veto?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1/2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3/4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2/3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3/5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nimBg="1" autoUpdateAnimBg="0"/>
      <p:bldP spid="98307" grpId="0" autoUpdateAnimBg="0"/>
      <p:bldP spid="98308" grpId="0" autoUpdateAnimBg="0"/>
      <p:bldP spid="98309" grpId="0" autoUpdateAnimBg="0"/>
      <p:bldP spid="98310" grpId="0" autoUpdateAnimBg="0"/>
      <p:bldP spid="98311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609600" y="4648200"/>
            <a:ext cx="22098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838200" y="8382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United States economy is best described as: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traditional 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command 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market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mixed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nimBg="1" autoUpdateAnimBg="0"/>
      <p:bldP spid="99331" grpId="0" autoUpdateAnimBg="0"/>
      <p:bldP spid="99332" grpId="0" autoUpdateAnimBg="0"/>
      <p:bldP spid="99333" grpId="0" autoUpdateAnimBg="0"/>
      <p:bldP spid="99334" grpId="0" autoUpdateAnimBg="0"/>
      <p:bldP spid="99335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685800" y="2819400"/>
            <a:ext cx="18288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Which of the following is the key incentive for starting your own business?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ownership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profits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lower tax rates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decision-making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nimBg="1" autoUpdateAnimBg="0"/>
      <p:bldP spid="100355" grpId="0" autoUpdateAnimBg="0"/>
      <p:bldP spid="100356" grpId="0" autoUpdateAnimBg="0"/>
      <p:bldP spid="100357" grpId="0" autoUpdateAnimBg="0"/>
      <p:bldP spid="100358" grpId="0" autoUpdateAnimBg="0"/>
      <p:bldP spid="100359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533400" y="3733800"/>
            <a:ext cx="36576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Which of the following has the power to declare laws unconstitutional? 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executive branch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legislative branch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judicial branch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 autoUpdateAnimBg="0"/>
      <p:bldP spid="101379" grpId="0" autoUpdateAnimBg="0"/>
      <p:bldP spid="101380" grpId="0" autoUpdateAnimBg="0"/>
      <p:bldP spid="101381" grpId="0" autoUpdateAnimBg="0"/>
      <p:bldP spid="101382" grpId="0" autoUpdateAnimBg="0"/>
      <p:bldP spid="101383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609600" y="1828800"/>
            <a:ext cx="44196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Which of the following would reduce the surplus of a product?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charset="0"/>
              </a:rPr>
              <a:t>A) lower price and </a:t>
            </a:r>
            <a:r>
              <a:rPr lang="en-US" sz="2400" b="1" dirty="0" smtClean="0">
                <a:latin typeface="Times New Roman" charset="0"/>
              </a:rPr>
              <a:t>make </a:t>
            </a:r>
            <a:r>
              <a:rPr lang="en-US" sz="2400" b="1" dirty="0">
                <a:latin typeface="Times New Roman" charset="0"/>
              </a:rPr>
              <a:t>less  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lower price and make more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raise price and make less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raise price and make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nimBg="1" autoUpdateAnimBg="0"/>
      <p:bldP spid="102403" grpId="0" autoUpdateAnimBg="0"/>
      <p:bldP spid="102404" grpId="0" autoUpdateAnimBg="0"/>
      <p:bldP spid="102405" grpId="0" autoUpdateAnimBg="0"/>
      <p:bldP spid="102406" grpId="0" autoUpdateAnimBg="0"/>
      <p:bldP spid="102407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685800" y="2819400"/>
            <a:ext cx="6934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 </a:t>
            </a:r>
            <a:r>
              <a:rPr lang="en-US" sz="2400" b="1" i="1">
                <a:latin typeface="Times New Roman" charset="0"/>
              </a:rPr>
              <a:t>corporation</a:t>
            </a:r>
            <a:r>
              <a:rPr lang="en-US" sz="2400" b="1">
                <a:latin typeface="Times New Roman" charset="0"/>
              </a:rPr>
              <a:t> is best described by which of the following?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unlimited liability and unlimited life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limited liability and unlimited life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C)limited liability and limited life</a:t>
            </a:r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unlimited liability and limited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nimBg="1" autoUpdateAnimBg="0"/>
      <p:bldP spid="105475" grpId="0" autoUpdateAnimBg="0"/>
      <p:bldP spid="105476" grpId="0" autoUpdateAnimBg="0"/>
      <p:bldP spid="105477" grpId="0" autoUpdateAnimBg="0"/>
      <p:bldP spid="105478" grpId="0" autoUpdateAnimBg="0"/>
      <p:bldP spid="105479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609600" y="4648200"/>
            <a:ext cx="37338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In a market economy, price is controlled by which of the following?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the government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businesses</a:t>
            </a:r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consumers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supply and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nimBg="1" autoUpdateAnimBg="0"/>
      <p:bldP spid="106499" grpId="0" autoUpdateAnimBg="0"/>
      <p:bldP spid="106500" grpId="0" autoUpdateAnimBg="0"/>
      <p:bldP spid="106501" grpId="0" autoUpdateAnimBg="0"/>
      <p:bldP spid="106502" grpId="0" autoUpdateAnimBg="0"/>
      <p:bldP spid="10650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838200" y="3048000"/>
            <a:ext cx="52578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762000"/>
            <a:ext cx="76962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What was the original purpose of the Constitutional Convention?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14400" y="2057400"/>
            <a:ext cx="5334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Revise the Constitution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14400" y="2971800"/>
            <a:ext cx="5334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Revise the Articles of Confederation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14400" y="3886200"/>
            <a:ext cx="5638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Revise the Mayflower Compact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14400" y="4876800"/>
            <a:ext cx="5791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Revise the Declaration of Independence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nimBg="1" autoUpdateAnimBg="0"/>
      <p:bldP spid="14338" grpId="0" autoUpdateAnimBg="0"/>
      <p:bldP spid="14339" grpId="0" autoUpdateAnimBg="0"/>
      <p:bldP spid="14340" grpId="0" autoUpdateAnimBg="0"/>
      <p:bldP spid="14341" grpId="0" autoUpdateAnimBg="0"/>
      <p:bldP spid="14342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457200" y="1828800"/>
            <a:ext cx="4267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If the government wanted consumers to spend more money, which of the following would they </a:t>
            </a:r>
            <a:r>
              <a:rPr lang="en-US" sz="2400" b="1" i="1">
                <a:latin typeface="Times New Roman" charset="0"/>
              </a:rPr>
              <a:t>NOT </a:t>
            </a:r>
            <a:r>
              <a:rPr lang="en-US" sz="2400" b="1">
                <a:latin typeface="Times New Roman" charset="0"/>
              </a:rPr>
              <a:t>do: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raise interest rates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lower interest rates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lower taxes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buy back government securities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nimBg="1" autoUpdateAnimBg="0"/>
      <p:bldP spid="108547" grpId="0" autoUpdateAnimBg="0"/>
      <p:bldP spid="108548" grpId="0" autoUpdateAnimBg="0"/>
      <p:bldP spid="108549" grpId="0" autoUpdateAnimBg="0"/>
      <p:bldP spid="108550" grpId="0" autoUpdateAnimBg="0"/>
      <p:bldP spid="108551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533400" y="3733800"/>
            <a:ext cx="48768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 sharp rise in inflation would result in which of the following: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increase in building permits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increase in consumer spending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increase in unemployment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animBg="1" autoUpdateAnimBg="0"/>
      <p:bldP spid="109571" grpId="0" autoUpdateAnimBg="0"/>
      <p:bldP spid="109572" grpId="0" autoUpdateAnimBg="0"/>
      <p:bldP spid="109573" grpId="0" autoUpdateAnimBg="0"/>
      <p:bldP spid="109574" grpId="0" autoUpdateAnimBg="0"/>
      <p:bldP spid="109575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609600" y="1828800"/>
            <a:ext cx="2743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838200" y="8382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entire House of Representatives is elected every:</a:t>
            </a: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two years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four years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five years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six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animBg="1" autoUpdateAnimBg="0"/>
      <p:bldP spid="113667" grpId="0" autoUpdateAnimBg="0"/>
      <p:bldP spid="113668" grpId="0" autoUpdateAnimBg="0"/>
      <p:bldP spid="113669" grpId="0" autoUpdateAnimBg="0"/>
      <p:bldP spid="113670" grpId="0" autoUpdateAnimBg="0"/>
      <p:bldP spid="113671" grpId="0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685800" y="2819400"/>
            <a:ext cx="6934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Who has the power to elect the president if no candidate wins a majority in the presidential election?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the Senate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the House of Representatives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Both the House and the Senate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the Supreme Court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animBg="1" autoUpdateAnimBg="0"/>
      <p:bldP spid="114691" grpId="0" autoUpdateAnimBg="0"/>
      <p:bldP spid="114692" grpId="0" autoUpdateAnimBg="0"/>
      <p:bldP spid="114693" grpId="0" autoUpdateAnimBg="0"/>
      <p:bldP spid="114694" grpId="0" autoUpdateAnimBg="0"/>
      <p:bldP spid="114695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533400" y="4648200"/>
            <a:ext cx="32766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838200" y="701675"/>
            <a:ext cx="80772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If the President wants to reject a bill while Congress is in session, he or she: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does nothing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uses a pocket veto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overrides the bill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uses a veto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animBg="1" autoUpdateAnimBg="0"/>
      <p:bldP spid="115715" grpId="0" autoUpdateAnimBg="0"/>
      <p:bldP spid="115716" grpId="0" autoUpdateAnimBg="0"/>
      <p:bldP spid="115717" grpId="0" autoUpdateAnimBg="0"/>
      <p:bldP spid="115718" grpId="0" autoUpdateAnimBg="0"/>
      <p:bldP spid="115719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685800" y="3733800"/>
            <a:ext cx="53340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838200" y="8382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What is the most important job of the President?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deal with foreign countries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control the military</a:t>
            </a: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carry out laws passed by Congress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appoint federal judges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nimBg="1" autoUpdateAnimBg="0"/>
      <p:bldP spid="118787" grpId="0" autoUpdateAnimBg="0"/>
      <p:bldP spid="118788" grpId="0" autoUpdateAnimBg="0"/>
      <p:bldP spid="118789" grpId="0" autoUpdateAnimBg="0"/>
      <p:bldP spid="118790" grpId="0" autoUpdateAnimBg="0"/>
      <p:bldP spid="118791" grpId="0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609600" y="1828800"/>
            <a:ext cx="26670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State of the Union address is a speech made to Congress:</a:t>
            </a: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annually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when the President takes office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when introducing the budget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during a national crisis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nimBg="1" autoUpdateAnimBg="0"/>
      <p:bldP spid="119811" grpId="0" autoUpdateAnimBg="0"/>
      <p:bldP spid="119812" grpId="0" autoUpdateAnimBg="0"/>
      <p:bldP spid="119813" grpId="0" autoUpdateAnimBg="0"/>
      <p:bldP spid="119814" grpId="0" autoUpdateAnimBg="0"/>
      <p:bldP spid="119815" grpId="0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762000" y="4648200"/>
            <a:ext cx="25146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838200" y="701675"/>
            <a:ext cx="80772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If market price is below market demand, the result would be: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a equilibrium</a:t>
            </a: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surplus</a:t>
            </a: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price elastic</a:t>
            </a: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shortage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 animBg="1" autoUpdateAnimBg="0"/>
      <p:bldP spid="122883" grpId="0" autoUpdateAnimBg="0"/>
      <p:bldP spid="122884" grpId="0" autoUpdateAnimBg="0"/>
      <p:bldP spid="122885" grpId="0" autoUpdateAnimBg="0"/>
      <p:bldP spid="122886" grpId="0" autoUpdateAnimBg="0"/>
      <p:bldP spid="122887" grpId="0" autoUpdateAnimBg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762000" y="3733800"/>
            <a:ext cx="2362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838200" y="8382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latin typeface="Times New Roman" charset="0"/>
              </a:rPr>
              <a:t>The executive departments are known as the</a:t>
            </a:r>
            <a:r>
              <a:rPr lang="en-US" sz="2400" b="1" dirty="0" smtClean="0">
                <a:latin typeface="Times New Roman" charset="0"/>
              </a:rPr>
              <a:t> president’s</a:t>
            </a:r>
            <a:r>
              <a:rPr lang="en-US" sz="2400" b="1" dirty="0">
                <a:latin typeface="Times New Roman" charset="0"/>
              </a:rPr>
              <a:t>:</a:t>
            </a: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council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advisory panel</a:t>
            </a: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cabinet</a:t>
            </a: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animBg="1" autoUpdateAnimBg="0"/>
      <p:bldP spid="123907" grpId="0" autoUpdateAnimBg="0"/>
      <p:bldP spid="123908" grpId="0" autoUpdateAnimBg="0"/>
      <p:bldP spid="123909" grpId="0" autoUpdateAnimBg="0"/>
      <p:bldP spid="123910" grpId="0" autoUpdateAnimBg="0"/>
      <p:bldP spid="123911" grpId="0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685800" y="2819400"/>
            <a:ext cx="30480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value of your second choice is called a:</a:t>
            </a:r>
            <a:endParaRPr lang="en-US" sz="2400" b="1" i="1">
              <a:latin typeface="Times New Roman" charset="0"/>
            </a:endParaRP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tradeoff</a:t>
            </a:r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opportunity cost</a:t>
            </a:r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dividend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consumer decision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animBg="1" autoUpdateAnimBg="0"/>
      <p:bldP spid="128003" grpId="0" autoUpdateAnimBg="0"/>
      <p:bldP spid="128004" grpId="0" autoUpdateAnimBg="0"/>
      <p:bldP spid="128005" grpId="0" autoUpdateAnimBg="0"/>
      <p:bldP spid="128006" grpId="0" autoUpdateAnimBg="0"/>
      <p:bldP spid="12800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09600" y="1828800"/>
            <a:ext cx="3124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8382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13 original state governments had all of the following, </a:t>
            </a:r>
            <a:r>
              <a:rPr lang="en-US" sz="2400" b="1" i="1">
                <a:latin typeface="Times New Roman" charset="0"/>
              </a:rPr>
              <a:t>except:</a:t>
            </a:r>
            <a:endParaRPr lang="en-US" sz="2400" b="1">
              <a:latin typeface="Times New Roman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571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Monarchs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2000" y="2743200"/>
            <a:ext cx="3429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Bill of Rights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762000" y="3657600"/>
            <a:ext cx="3733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Legislative Branches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62000" y="4648200"/>
            <a:ext cx="3657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Executive Branches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  <p:bldP spid="15362" grpId="0" autoUpdateAnimBg="0"/>
      <p:bldP spid="15363" grpId="0" autoUpdateAnimBg="0"/>
      <p:bldP spid="15364" grpId="0" autoUpdateAnimBg="0"/>
      <p:bldP spid="15365" grpId="0" autoUpdateAnimBg="0"/>
      <p:bldP spid="15366" grpId="0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762000" y="4648200"/>
            <a:ext cx="48768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If the government raises taxes which of the following would most likely happen:</a:t>
            </a: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unemployment would decrease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number of building permits would increase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milk production would go down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automobile sales would decline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nimBg="1" autoUpdateAnimBg="0"/>
      <p:bldP spid="130051" grpId="0" autoUpdateAnimBg="0"/>
      <p:bldP spid="130052" grpId="0" autoUpdateAnimBg="0"/>
      <p:bldP spid="130053" grpId="0" autoUpdateAnimBg="0"/>
      <p:bldP spid="130054" grpId="0" autoUpdateAnimBg="0"/>
      <p:bldP spid="130055" grpId="0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685800" y="4648200"/>
            <a:ext cx="20574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Which part of the business cycle would show a high level of unemployment and a sharp decrease in building permits</a:t>
            </a:r>
            <a:r>
              <a:rPr lang="en-US" sz="2400" b="1" i="1">
                <a:latin typeface="Times New Roman" charset="0"/>
              </a:rPr>
              <a:t>?</a:t>
            </a: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expansion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contraction </a:t>
            </a:r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peak</a:t>
            </a:r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trough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nimBg="1" autoUpdateAnimBg="0"/>
      <p:bldP spid="132099" grpId="0" autoUpdateAnimBg="0"/>
      <p:bldP spid="132100" grpId="0" autoUpdateAnimBg="0"/>
      <p:bldP spid="132101" grpId="0" autoUpdateAnimBg="0"/>
      <p:bldP spid="132102" grpId="0" autoUpdateAnimBg="0"/>
      <p:bldP spid="132103" grpId="0" autoUpdateAnimBg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838200" y="4648200"/>
            <a:ext cx="51816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 large increase in gasoline prices would cause all of the following, </a:t>
            </a:r>
            <a:r>
              <a:rPr lang="en-US" sz="2400" b="1" i="1">
                <a:latin typeface="Times New Roman" charset="0"/>
              </a:rPr>
              <a:t>except</a:t>
            </a:r>
            <a:r>
              <a:rPr lang="en-US" sz="2400" b="1">
                <a:latin typeface="Times New Roman" charset="0"/>
              </a:rPr>
              <a:t>:</a:t>
            </a:r>
          </a:p>
        </p:txBody>
      </p:sp>
      <p:sp>
        <p:nvSpPr>
          <p:cNvPr id="13312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decrease in automobile sales</a:t>
            </a: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increase in public transit use</a:t>
            </a: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decline in family vacations</a:t>
            </a:r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a decrease in government spending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nimBg="1" autoUpdateAnimBg="0"/>
      <p:bldP spid="133123" grpId="0" autoUpdateAnimBg="0"/>
      <p:bldP spid="133124" grpId="0" autoUpdateAnimBg="0"/>
      <p:bldP spid="133125" grpId="0" autoUpdateAnimBg="0"/>
      <p:bldP spid="133126" grpId="0" autoUpdateAnimBg="0"/>
      <p:bldP spid="133127" grpId="0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685800" y="2819400"/>
            <a:ext cx="6934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person accused of a crime is called a: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plaintiff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defendant</a:t>
            </a:r>
          </a:p>
        </p:txBody>
      </p:sp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criminal</a:t>
            </a: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convict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 animBg="1" autoUpdateAnimBg="0"/>
      <p:bldP spid="138243" grpId="0" autoUpdateAnimBg="0"/>
      <p:bldP spid="138244" grpId="0" autoUpdateAnimBg="0"/>
      <p:bldP spid="138245" grpId="0" autoUpdateAnimBg="0"/>
      <p:bldP spid="138246" grpId="0" autoUpdateAnimBg="0"/>
      <p:bldP spid="138247" grpId="0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762000" y="4648200"/>
            <a:ext cx="53340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838200" y="685800"/>
            <a:ext cx="80772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If the Supreme Court finds a law in conflict with the Constitution, it: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remands the case to a lower court</a:t>
            </a: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changes the law</a:t>
            </a:r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858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asks Congress to change the law</a:t>
            </a: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838200" y="46482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declares the law unconstitutional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animBg="1" autoUpdateAnimBg="0"/>
      <p:bldP spid="140291" grpId="0" autoUpdateAnimBg="0"/>
      <p:bldP spid="140292" grpId="0" autoUpdateAnimBg="0"/>
      <p:bldP spid="140293" grpId="0" autoUpdateAnimBg="0"/>
      <p:bldP spid="140294" grpId="0" autoUpdateAnimBg="0"/>
      <p:bldP spid="140295" grpId="0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533400" y="3657600"/>
            <a:ext cx="7772400" cy="457200"/>
          </a:xfrm>
          <a:prstGeom prst="rect">
            <a:avLst/>
          </a:prstGeom>
          <a:solidFill>
            <a:schemeClr val="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153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Which economic problem must </a:t>
            </a:r>
            <a:r>
              <a:rPr lang="en-US" sz="2400" b="1" i="1">
                <a:latin typeface="Times New Roman" charset="0"/>
              </a:rPr>
              <a:t>ALL</a:t>
            </a:r>
            <a:r>
              <a:rPr lang="en-US" sz="2400" b="1">
                <a:latin typeface="Times New Roman" charset="0"/>
              </a:rPr>
              <a:t> societies solve?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guaranteeing everyone an annual wage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6172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securing right-to-work laws</a:t>
            </a: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satisfying unlimited wants with limited resources</a:t>
            </a:r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speeding up the rate of industrialization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animBg="1" autoUpdateAnimBg="0"/>
      <p:bldP spid="145411" grpId="0" autoUpdateAnimBg="0"/>
      <p:bldP spid="145412" grpId="0" autoUpdateAnimBg="0"/>
      <p:bldP spid="145413" grpId="0" autoUpdateAnimBg="0"/>
      <p:bldP spid="145414" grpId="0" autoUpdateAnimBg="0"/>
      <p:bldP spid="145415" grpId="0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533400" y="2819400"/>
            <a:ext cx="6019800" cy="457200"/>
          </a:xfrm>
          <a:prstGeom prst="rect">
            <a:avLst/>
          </a:prstGeom>
          <a:solidFill>
            <a:schemeClr val="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153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What effect does scarce resources have?</a:t>
            </a: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Everybody has all he wants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762000" y="2819400"/>
            <a:ext cx="6172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People have to make choices</a:t>
            </a:r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762000" y="3657600"/>
            <a:ext cx="678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Stores have to sell more things</a:t>
            </a:r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800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People have to make more natural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animBg="1" autoUpdateAnimBg="0"/>
      <p:bldP spid="146435" grpId="0" autoUpdateAnimBg="0"/>
      <p:bldP spid="146436" grpId="0" autoUpdateAnimBg="0"/>
      <p:bldP spid="146437" grpId="0" autoUpdateAnimBg="0"/>
      <p:bldP spid="146438" grpId="0" autoUpdateAnimBg="0"/>
      <p:bldP spid="146439" grpId="0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457200" y="4343400"/>
            <a:ext cx="3962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533400" y="336550"/>
            <a:ext cx="8153400" cy="1187450"/>
          </a:xfrm>
          <a:prstGeom prst="rect">
            <a:avLst/>
          </a:prstGeom>
          <a:solidFill>
            <a:schemeClr val="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 series of taxes on newspapers, books, and documents that Americans were forced to pay to the British before the Revolutionary War was called</a:t>
            </a:r>
            <a:endParaRPr lang="en-US" sz="2000" b="1">
              <a:latin typeface="Times New Roman" charset="0"/>
            </a:endParaRP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excise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6172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tyranny</a:t>
            </a:r>
          </a:p>
        </p:txBody>
      </p:sp>
      <p:sp>
        <p:nvSpPr>
          <p:cNvPr id="155654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empire taxes</a:t>
            </a:r>
          </a:p>
        </p:txBody>
      </p: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 stamp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animBg="1"/>
      <p:bldP spid="155651" grpId="0" animBg="1" autoUpdateAnimBg="0"/>
      <p:bldP spid="155652" grpId="0" autoUpdateAnimBg="0"/>
      <p:bldP spid="155653" grpId="0" autoUpdateAnimBg="0"/>
      <p:bldP spid="155654" grpId="0" autoUpdateAnimBg="0"/>
      <p:bldP spid="155655" grpId="0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457200" y="4343400"/>
            <a:ext cx="40386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In 1776 what did Americans accuse the British Government of doing?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taxing them without their consent</a:t>
            </a: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6172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quartering troops in their houses</a:t>
            </a:r>
          </a:p>
        </p:txBody>
      </p:sp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failing to give prisoners a fair trial</a:t>
            </a:r>
          </a:p>
        </p:txBody>
      </p:sp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animBg="1"/>
      <p:bldP spid="156675" grpId="0" autoUpdateAnimBg="0"/>
      <p:bldP spid="156676" grpId="0" autoUpdateAnimBg="0"/>
      <p:bldP spid="156677" grpId="0" autoUpdateAnimBg="0"/>
      <p:bldP spid="156678" grpId="0" autoUpdateAnimBg="0"/>
      <p:bldP spid="156679" grpId="0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381000" y="2590800"/>
            <a:ext cx="80010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153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 Under the Articles of Confederation, Congress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800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had all powers necessary to conduct the government</a:t>
            </a: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7620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did not have power to enforce the laws it made</a:t>
            </a: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restricted the powers of the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animBg="1"/>
      <p:bldP spid="157699" grpId="0" autoUpdateAnimBg="0"/>
      <p:bldP spid="157700" grpId="0" autoUpdateAnimBg="0"/>
      <p:bldP spid="157701" grpId="0" autoUpdateAnimBg="0"/>
      <p:bldP spid="1577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ext Box 2"/>
          <p:cNvSpPr txBox="1">
            <a:spLocks noChangeArrowheads="1"/>
          </p:cNvSpPr>
          <p:nvPr/>
        </p:nvSpPr>
        <p:spPr bwMode="auto">
          <a:xfrm>
            <a:off x="609600" y="4038600"/>
            <a:ext cx="3886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court case </a:t>
            </a:r>
            <a:r>
              <a:rPr lang="en-US" sz="2400" b="1" i="1">
                <a:latin typeface="Times New Roman" charset="0"/>
              </a:rPr>
              <a:t>Tinker vs. Des Moines School District </a:t>
            </a:r>
            <a:r>
              <a:rPr lang="en-US" sz="2400" b="1">
                <a:latin typeface="Times New Roman" charset="0"/>
              </a:rPr>
              <a:t>dealt with which of the following</a:t>
            </a:r>
            <a:endParaRPr lang="en-US" sz="2400" b="1" i="1">
              <a:latin typeface="Times New Roman" charset="0"/>
            </a:endParaRPr>
          </a:p>
        </p:txBody>
      </p:sp>
      <p:sp>
        <p:nvSpPr>
          <p:cNvPr id="214020" name="Text Box 4"/>
          <p:cNvSpPr txBox="1">
            <a:spLocks noChangeArrowheads="1"/>
          </p:cNvSpPr>
          <p:nvPr/>
        </p:nvSpPr>
        <p:spPr bwMode="auto">
          <a:xfrm>
            <a:off x="762000" y="1981200"/>
            <a:ext cx="7620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separation of church and state</a:t>
            </a:r>
          </a:p>
        </p:txBody>
      </p:sp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762000" y="3048000"/>
            <a:ext cx="3352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 freedom of the press</a:t>
            </a:r>
          </a:p>
        </p:txBody>
      </p:sp>
      <p:sp>
        <p:nvSpPr>
          <p:cNvPr id="214022" name="Text Box 6"/>
          <p:cNvSpPr txBox="1">
            <a:spLocks noChangeArrowheads="1"/>
          </p:cNvSpPr>
          <p:nvPr/>
        </p:nvSpPr>
        <p:spPr bwMode="auto">
          <a:xfrm>
            <a:off x="762000" y="4038600"/>
            <a:ext cx="3352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 freedom of speech</a:t>
            </a:r>
          </a:p>
        </p:txBody>
      </p:sp>
      <p:sp>
        <p:nvSpPr>
          <p:cNvPr id="214023" name="Text Box 7"/>
          <p:cNvSpPr txBox="1">
            <a:spLocks noChangeArrowheads="1"/>
          </p:cNvSpPr>
          <p:nvPr/>
        </p:nvSpPr>
        <p:spPr bwMode="auto">
          <a:xfrm>
            <a:off x="838200" y="5029200"/>
            <a:ext cx="312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right to bear arms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4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 animBg="1" autoUpdateAnimBg="0"/>
      <p:bldP spid="214019" grpId="0" autoUpdateAnimBg="0"/>
      <p:bldP spid="214020" grpId="0" autoUpdateAnimBg="0"/>
      <p:bldP spid="214021" grpId="0" autoUpdateAnimBg="0"/>
      <p:bldP spid="214022" grpId="0" autoUpdateAnimBg="0"/>
      <p:bldP spid="214023" grpId="0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304800" y="3429000"/>
            <a:ext cx="40386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747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153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 change in the U.S. Constitution is called</a:t>
            </a:r>
          </a:p>
        </p:txBody>
      </p:sp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a tariff</a:t>
            </a: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6172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a veto</a:t>
            </a: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an amendment</a:t>
            </a:r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a filibuster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 animBg="1"/>
      <p:bldP spid="159747" grpId="0" autoUpdateAnimBg="0"/>
      <p:bldP spid="159748" grpId="0" autoUpdateAnimBg="0"/>
      <p:bldP spid="159749" grpId="0" autoUpdateAnimBg="0"/>
      <p:bldP spid="159750" grpId="0" autoUpdateAnimBg="0"/>
      <p:bldP spid="159751" grpId="0" autoUpdateAnimBg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533400" y="1752600"/>
            <a:ext cx="2057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153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Presidential Cabinet choices must be approved by the</a:t>
            </a:r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Senate</a:t>
            </a:r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6172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House</a:t>
            </a:r>
          </a:p>
        </p:txBody>
      </p:sp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full Congress</a:t>
            </a:r>
          </a:p>
        </p:txBody>
      </p:sp>
      <p:sp>
        <p:nvSpPr>
          <p:cNvPr id="161799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State Governors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 animBg="1"/>
      <p:bldP spid="161795" grpId="0" autoUpdateAnimBg="0"/>
      <p:bldP spid="161796" grpId="0" autoUpdateAnimBg="0"/>
      <p:bldP spid="161797" grpId="0" autoUpdateAnimBg="0"/>
      <p:bldP spid="161798" grpId="0" autoUpdateAnimBg="0"/>
      <p:bldP spid="161799" grpId="0" autoUpdateAnimBg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ChangeArrowheads="1"/>
          </p:cNvSpPr>
          <p:nvPr/>
        </p:nvSpPr>
        <p:spPr bwMode="auto">
          <a:xfrm>
            <a:off x="457200" y="3429000"/>
            <a:ext cx="5867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153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federal government may do all of these EXCEPT</a:t>
            </a:r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print and coin money</a:t>
            </a:r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6172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regulate interstate trade</a:t>
            </a:r>
          </a:p>
        </p:txBody>
      </p:sp>
      <p:sp>
        <p:nvSpPr>
          <p:cNvPr id="162822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combine state education districts</a:t>
            </a:r>
          </a:p>
        </p:txBody>
      </p:sp>
      <p:sp>
        <p:nvSpPr>
          <p:cNvPr id="162823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conduct foreign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animBg="1"/>
      <p:bldP spid="162819" grpId="0" autoUpdateAnimBg="0"/>
      <p:bldP spid="162820" grpId="0" autoUpdateAnimBg="0"/>
      <p:bldP spid="162821" grpId="0" autoUpdateAnimBg="0"/>
      <p:bldP spid="162822" grpId="0" autoUpdateAnimBg="0"/>
      <p:bldP spid="162823" grpId="0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457200" y="3429000"/>
            <a:ext cx="45720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867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1534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most common reason for non-voting in American elections is</a:t>
            </a: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6477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illness on election day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6172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complicated voting procedures</a:t>
            </a:r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762000" y="35814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indifference/apathy</a:t>
            </a: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762000" y="4495800"/>
            <a:ext cx="6096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physical and mental disabilities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animBg="1"/>
      <p:bldP spid="164867" grpId="0" autoUpdateAnimBg="0"/>
      <p:bldP spid="164868" grpId="0" autoUpdateAnimBg="0"/>
      <p:bldP spid="164869" grpId="0" autoUpdateAnimBg="0"/>
      <p:bldP spid="164870" grpId="0" autoUpdateAnimBg="0"/>
      <p:bldP spid="164871" grpId="0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762000" y="1905000"/>
            <a:ext cx="80010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915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153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Practically all members of our major parties</a:t>
            </a: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81534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agree on such basic principles as popular sovereignty, limited government, and federalism</a:t>
            </a:r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762000" y="2895600"/>
            <a:ext cx="8382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agree on most major issues such as taxation and the farm problem</a:t>
            </a:r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762000" y="38862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hold political office</a:t>
            </a:r>
          </a:p>
        </p:txBody>
      </p:sp>
      <p:sp>
        <p:nvSpPr>
          <p:cNvPr id="166919" name="Text Box 7"/>
          <p:cNvSpPr txBox="1">
            <a:spLocks noChangeArrowheads="1"/>
          </p:cNvSpPr>
          <p:nvPr/>
        </p:nvSpPr>
        <p:spPr bwMode="auto">
          <a:xfrm>
            <a:off x="762000" y="4572000"/>
            <a:ext cx="807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support the policies of the administration in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animBg="1"/>
      <p:bldP spid="166915" grpId="0" autoUpdateAnimBg="0"/>
      <p:bldP spid="166916" grpId="0" autoUpdateAnimBg="0"/>
      <p:bldP spid="166917" grpId="0" autoUpdateAnimBg="0"/>
      <p:bldP spid="166918" grpId="0" autoUpdateAnimBg="0"/>
      <p:bldP spid="166919" grpId="0" autoUpdateAnimBg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381000" y="1752600"/>
            <a:ext cx="8534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059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00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Primaries are elections in which</a:t>
            </a:r>
          </a:p>
        </p:txBody>
      </p:sp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Voters who are registered in a given party are given a chance to express their choice for the party nomination</a:t>
            </a:r>
          </a:p>
        </p:txBody>
      </p:sp>
      <p:sp>
        <p:nvSpPr>
          <p:cNvPr id="173061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beginning voters get a chance to practice operating the voting machine</a:t>
            </a:r>
          </a:p>
        </p:txBody>
      </p:sp>
      <p:sp>
        <p:nvSpPr>
          <p:cNvPr id="173062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only party workers are permitted to express their preference among party hopefuls</a:t>
            </a:r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the party “bosses” meet in a caucus room to determine who will get the nomination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8" grpId="0" animBg="1"/>
      <p:bldP spid="173059" grpId="0" autoUpdateAnimBg="0"/>
      <p:bldP spid="173060" grpId="0" autoUpdateAnimBg="0"/>
      <p:bldP spid="173061" grpId="0" autoUpdateAnimBg="0"/>
      <p:bldP spid="173062" grpId="0" autoUpdateAnimBg="0"/>
      <p:bldP spid="173063" grpId="0" autoUpdateAnimBg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304800" y="3581400"/>
            <a:ext cx="30480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131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001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An individual that is paid to try to influence legislators to vote for or against certain legislation is a</a:t>
            </a:r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member of a pressure group</a:t>
            </a:r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legislative secretary</a:t>
            </a: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lobbyist</a:t>
            </a: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politician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animBg="1"/>
      <p:bldP spid="176131" grpId="0" autoUpdateAnimBg="0"/>
      <p:bldP spid="176132" grpId="0" autoUpdateAnimBg="0"/>
      <p:bldP spid="176133" grpId="0" autoUpdateAnimBg="0"/>
      <p:bldP spid="176134" grpId="0" autoUpdateAnimBg="0"/>
      <p:bldP spid="176135" grpId="0" autoUpdateAnimBg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304800" y="3581400"/>
            <a:ext cx="15240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001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President of the United States must be at least______ years of age, according to the Constitution.</a:t>
            </a: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25</a:t>
            </a:r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30</a:t>
            </a:r>
          </a:p>
        </p:txBody>
      </p: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35</a:t>
            </a:r>
          </a:p>
        </p:txBody>
      </p:sp>
      <p:sp>
        <p:nvSpPr>
          <p:cNvPr id="181255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1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0" grpId="0" animBg="1"/>
      <p:bldP spid="181251" grpId="0" autoUpdateAnimBg="0"/>
      <p:bldP spid="181252" grpId="0" autoUpdateAnimBg="0"/>
      <p:bldP spid="181253" grpId="0" autoUpdateAnimBg="0"/>
      <p:bldP spid="181254" grpId="0" autoUpdateAnimBg="0"/>
      <p:bldP spid="181255" grpId="0" autoUpdateAnimBg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228600" y="2590800"/>
            <a:ext cx="35052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299" name="Text Box 3"/>
          <p:cNvSpPr txBox="1">
            <a:spLocks noChangeArrowheads="1"/>
          </p:cNvSpPr>
          <p:nvPr/>
        </p:nvSpPr>
        <p:spPr bwMode="auto">
          <a:xfrm>
            <a:off x="762000" y="381000"/>
            <a:ext cx="8001000" cy="1187450"/>
          </a:xfrm>
          <a:prstGeom prst="rect">
            <a:avLst/>
          </a:prstGeom>
          <a:solidFill>
            <a:schemeClr val="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If our country were placed in a position of having to declare war on another nation, which of the following would be responsible for declaring war?</a:t>
            </a:r>
          </a:p>
        </p:txBody>
      </p:sp>
      <p:sp>
        <p:nvSpPr>
          <p:cNvPr id="183300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President</a:t>
            </a: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Congress</a:t>
            </a:r>
          </a:p>
        </p:txBody>
      </p:sp>
      <p:sp>
        <p:nvSpPr>
          <p:cNvPr id="183302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Supreme Court</a:t>
            </a:r>
          </a:p>
        </p:txBody>
      </p:sp>
      <p:sp>
        <p:nvSpPr>
          <p:cNvPr id="183303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President but with approval from the Senate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 animBg="1"/>
      <p:bldP spid="183299" grpId="0" animBg="1" autoUpdateAnimBg="0"/>
      <p:bldP spid="183300" grpId="0" autoUpdateAnimBg="0"/>
      <p:bldP spid="183301" grpId="0" autoUpdateAnimBg="0"/>
      <p:bldP spid="183302" grpId="0" autoUpdateAnimBg="0"/>
      <p:bldP spid="183303" grpId="0" autoUpdateAnimBg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152400" y="3505200"/>
            <a:ext cx="27432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00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In the U.S., treaties must be ratified by the </a:t>
            </a: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President</a:t>
            </a:r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House of Representatives</a:t>
            </a:r>
          </a:p>
        </p:txBody>
      </p:sp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Senate</a:t>
            </a:r>
          </a:p>
        </p:txBody>
      </p:sp>
      <p:sp>
        <p:nvSpPr>
          <p:cNvPr id="184327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Supreme Court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 animBg="1"/>
      <p:bldP spid="184323" grpId="0" autoUpdateAnimBg="0"/>
      <p:bldP spid="184324" grpId="0" autoUpdateAnimBg="0"/>
      <p:bldP spid="184325" grpId="0" autoUpdateAnimBg="0"/>
      <p:bldP spid="184326" grpId="0" autoUpdateAnimBg="0"/>
      <p:bldP spid="18432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33400" y="3657600"/>
            <a:ext cx="3124200" cy="457200"/>
          </a:xfrm>
          <a:prstGeom prst="rect">
            <a:avLst/>
          </a:prstGeom>
          <a:solidFill>
            <a:srgbClr val="000080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 b="1">
              <a:latin typeface="Times New Roman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38200" y="685800"/>
            <a:ext cx="8077200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latin typeface="Times New Roman" charset="0"/>
              </a:rPr>
              <a:t>Interest</a:t>
            </a:r>
            <a:r>
              <a:rPr lang="en-US" sz="2400" b="1" dirty="0" smtClean="0">
                <a:latin typeface="Times New Roman" charset="0"/>
              </a:rPr>
              <a:t> groups </a:t>
            </a:r>
            <a:r>
              <a:rPr lang="en-US" sz="2400" b="1" dirty="0">
                <a:latin typeface="Times New Roman" charset="0"/>
              </a:rPr>
              <a:t>often hire ________, to help them influence legislation.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3581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A. Citizens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5800" y="2743200"/>
            <a:ext cx="2819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Commissioners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85800" y="3657600"/>
            <a:ext cx="312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Lobbyists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85800" y="4648200"/>
            <a:ext cx="3733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Politicians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animBg="1" autoUpdateAnimBg="0"/>
      <p:bldP spid="19458" grpId="0" autoUpdateAnimBg="0"/>
      <p:bldP spid="19459" grpId="0" autoUpdateAnimBg="0"/>
      <p:bldP spid="19460" grpId="0" autoUpdateAnimBg="0"/>
      <p:bldP spid="19461" grpId="0" autoUpdateAnimBg="0"/>
      <p:bldP spid="19462" grpId="0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304800" y="2590800"/>
            <a:ext cx="61722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00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 qualification of becoming a U.S. representative is</a:t>
            </a: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being a U.S. citizen for twelve years</a:t>
            </a: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being twenty-five years of age or older</a:t>
            </a:r>
          </a:p>
        </p:txBody>
      </p:sp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being a natural-born citizen</a:t>
            </a:r>
          </a:p>
        </p:txBody>
      </p:sp>
      <p:sp>
        <p:nvSpPr>
          <p:cNvPr id="186375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6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 animBg="1"/>
      <p:bldP spid="186371" grpId="0" autoUpdateAnimBg="0"/>
      <p:bldP spid="186372" grpId="0" autoUpdateAnimBg="0"/>
      <p:bldP spid="186373" grpId="0" autoUpdateAnimBg="0"/>
      <p:bldP spid="186374" grpId="0" autoUpdateAnimBg="0"/>
      <p:bldP spid="186375" grpId="0" autoUpdateAnimBg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ChangeArrowheads="1"/>
          </p:cNvSpPr>
          <p:nvPr/>
        </p:nvSpPr>
        <p:spPr bwMode="auto">
          <a:xfrm>
            <a:off x="304800" y="1600200"/>
            <a:ext cx="22098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443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001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Which of the following would be considered a criminal case?</a:t>
            </a:r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arson</a:t>
            </a: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personal injury</a:t>
            </a:r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slander</a:t>
            </a:r>
          </a:p>
        </p:txBody>
      </p:sp>
      <p:sp>
        <p:nvSpPr>
          <p:cNvPr id="189447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contract dispute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 animBg="1"/>
      <p:bldP spid="189443" grpId="0" autoUpdateAnimBg="0"/>
      <p:bldP spid="189444" grpId="0" autoUpdateAnimBg="0"/>
      <p:bldP spid="189445" grpId="0" autoUpdateAnimBg="0"/>
      <p:bldP spid="189446" grpId="0" autoUpdateAnimBg="0"/>
      <p:bldP spid="189447" grpId="0" autoUpdateAnimBg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228600" y="4572000"/>
            <a:ext cx="22098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611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001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Money or security posted to guarantee the appearance of an accused person for trial is called</a:t>
            </a:r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grand jury</a:t>
            </a:r>
          </a:p>
        </p:txBody>
      </p:sp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warrant</a:t>
            </a:r>
          </a:p>
        </p:txBody>
      </p:sp>
      <p:sp>
        <p:nvSpPr>
          <p:cNvPr id="196614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common law</a:t>
            </a:r>
          </a:p>
        </p:txBody>
      </p:sp>
      <p:sp>
        <p:nvSpPr>
          <p:cNvPr id="196615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bail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196611" grpId="0" autoUpdateAnimBg="0"/>
      <p:bldP spid="196612" grpId="0" autoUpdateAnimBg="0"/>
      <p:bldP spid="196613" grpId="0" autoUpdateAnimBg="0"/>
      <p:bldP spid="196614" grpId="0" autoUpdateAnimBg="0"/>
      <p:bldP spid="196615" grpId="0" autoUpdateAnimBg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228600" y="3581400"/>
            <a:ext cx="3962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635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8001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lawyer employed by government to present the government’s case is called</a:t>
            </a:r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the government lawyer</a:t>
            </a:r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the defense attorney</a:t>
            </a:r>
          </a:p>
        </p:txBody>
      </p:sp>
      <p:sp>
        <p:nvSpPr>
          <p:cNvPr id="197638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the district attorney</a:t>
            </a:r>
          </a:p>
        </p:txBody>
      </p:sp>
      <p:sp>
        <p:nvSpPr>
          <p:cNvPr id="197639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the people’s representative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 animBg="1"/>
      <p:bldP spid="197635" grpId="0" autoUpdateAnimBg="0"/>
      <p:bldP spid="197636" grpId="0" autoUpdateAnimBg="0"/>
      <p:bldP spid="197637" grpId="0" autoUpdateAnimBg="0"/>
      <p:bldP spid="197638" grpId="0" autoUpdateAnimBg="0"/>
      <p:bldP spid="197639" grpId="0" autoUpdateAnimBg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/>
        </p:nvSpPr>
        <p:spPr bwMode="auto">
          <a:xfrm>
            <a:off x="228600" y="3733800"/>
            <a:ext cx="86106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00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Due process of law in a criminal procedure includes</a:t>
            </a:r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allowing a person who is testifying to say who he/she thinks committed the crime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giving an accused person a chance to prove himself/herself innocent </a:t>
            </a:r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reading to the accused his/her rights and giving him/her a hearing and a speedy trial with right to counsel</a:t>
            </a:r>
          </a:p>
        </p:txBody>
      </p:sp>
      <p:sp>
        <p:nvSpPr>
          <p:cNvPr id="198663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doing away with the right to trial because the accused confessed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 animBg="1"/>
      <p:bldP spid="198659" grpId="0" autoUpdateAnimBg="0"/>
      <p:bldP spid="198660" grpId="0" autoUpdateAnimBg="0"/>
      <p:bldP spid="198661" grpId="0" autoUpdateAnimBg="0"/>
      <p:bldP spid="198662" grpId="0" autoUpdateAnimBg="0"/>
      <p:bldP spid="198663" grpId="0" autoUpdateAnimBg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228600" y="1600200"/>
            <a:ext cx="38862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707" name="Text Box 3"/>
          <p:cNvSpPr txBox="1">
            <a:spLocks noChangeArrowheads="1"/>
          </p:cNvSpPr>
          <p:nvPr/>
        </p:nvSpPr>
        <p:spPr bwMode="auto">
          <a:xfrm>
            <a:off x="762000" y="838200"/>
            <a:ext cx="800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lawyer for the defendant in a criminal case is called</a:t>
            </a: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the defense attorney</a:t>
            </a: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the defender</a:t>
            </a:r>
          </a:p>
        </p:txBody>
      </p:sp>
      <p:sp>
        <p:nvSpPr>
          <p:cNvPr id="200710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the district attorney</a:t>
            </a:r>
          </a:p>
        </p:txBody>
      </p:sp>
      <p:sp>
        <p:nvSpPr>
          <p:cNvPr id="200711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the people’s representatives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6" grpId="0" animBg="1"/>
      <p:bldP spid="200707" grpId="0" autoUpdateAnimBg="0"/>
      <p:bldP spid="200708" grpId="0" autoUpdateAnimBg="0"/>
      <p:bldP spid="200709" grpId="0" autoUpdateAnimBg="0"/>
      <p:bldP spid="200710" grpId="0" autoUpdateAnimBg="0"/>
      <p:bldP spid="200711" grpId="0" autoUpdateAnimBg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ChangeArrowheads="1"/>
          </p:cNvSpPr>
          <p:nvPr/>
        </p:nvSpPr>
        <p:spPr bwMode="auto">
          <a:xfrm>
            <a:off x="228600" y="3581400"/>
            <a:ext cx="6629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755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00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The concept of “innocent until proven guilty” means that</a:t>
            </a:r>
          </a:p>
        </p:txBody>
      </p:sp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the accused must prove innocence</a:t>
            </a:r>
          </a:p>
        </p:txBody>
      </p:sp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the trial must be held quickly</a:t>
            </a:r>
          </a:p>
        </p:txBody>
      </p:sp>
      <p:sp>
        <p:nvSpPr>
          <p:cNvPr id="202758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the burden of proof is on the prosecutor</a:t>
            </a:r>
          </a:p>
        </p:txBody>
      </p:sp>
      <p:sp>
        <p:nvSpPr>
          <p:cNvPr id="202759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all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2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2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2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4" grpId="0" animBg="1"/>
      <p:bldP spid="202755" grpId="0" autoUpdateAnimBg="0"/>
      <p:bldP spid="202756" grpId="0" autoUpdateAnimBg="0"/>
      <p:bldP spid="202757" grpId="0" autoUpdateAnimBg="0"/>
      <p:bldP spid="202758" grpId="0" autoUpdateAnimBg="0"/>
      <p:bldP spid="202759" grpId="0" autoUpdateAnimBg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152400" y="3581400"/>
            <a:ext cx="32004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27" name="Text Box 3"/>
          <p:cNvSpPr txBox="1">
            <a:spLocks noChangeArrowheads="1"/>
          </p:cNvSpPr>
          <p:nvPr/>
        </p:nvSpPr>
        <p:spPr bwMode="auto">
          <a:xfrm>
            <a:off x="762000" y="47625"/>
            <a:ext cx="8001000" cy="1552575"/>
          </a:xfrm>
          <a:prstGeom prst="rect">
            <a:avLst/>
          </a:prstGeom>
          <a:solidFill>
            <a:schemeClr val="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 Wasteland is a country in which there is very little government ownership of farms and businesses. People may start their own businesses and the government doesn’t interfere with wages or prices.  Wasteland is</a:t>
            </a:r>
          </a:p>
        </p:txBody>
      </p:sp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cooperative</a:t>
            </a:r>
          </a:p>
        </p:txBody>
      </p:sp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socialistic</a:t>
            </a:r>
          </a:p>
        </p:txBody>
      </p:sp>
      <p:sp>
        <p:nvSpPr>
          <p:cNvPr id="205830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 capitalistic</a:t>
            </a:r>
          </a:p>
        </p:txBody>
      </p:sp>
      <p:sp>
        <p:nvSpPr>
          <p:cNvPr id="205831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communistic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5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6" grpId="0" animBg="1"/>
      <p:bldP spid="205827" grpId="0" animBg="1" autoUpdateAnimBg="0"/>
      <p:bldP spid="205828" grpId="0" autoUpdateAnimBg="0"/>
      <p:bldP spid="205829" grpId="0" autoUpdateAnimBg="0"/>
      <p:bldP spid="205830" grpId="0" autoUpdateAnimBg="0"/>
      <p:bldP spid="205831" grpId="0" autoUpdateAnimBg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228600" y="4572000"/>
            <a:ext cx="56388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00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Which of the following is a function of the marketplace?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to make sure that buyers pay the lowest possible prices</a:t>
            </a: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to make things look attractive</a:t>
            </a:r>
          </a:p>
        </p:txBody>
      </p:sp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to have honest advertising</a:t>
            </a:r>
          </a:p>
        </p:txBody>
      </p:sp>
      <p:sp>
        <p:nvSpPr>
          <p:cNvPr id="206855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to bring buyers and sellers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6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 animBg="1"/>
      <p:bldP spid="206851" grpId="0" autoUpdateAnimBg="0"/>
      <p:bldP spid="206852" grpId="0" autoUpdateAnimBg="0"/>
      <p:bldP spid="206853" grpId="0" autoUpdateAnimBg="0"/>
      <p:bldP spid="206854" grpId="0" autoUpdateAnimBg="0"/>
      <p:bldP spid="206855" grpId="0" autoUpdateAnimBg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228600" y="1600200"/>
            <a:ext cx="4495800" cy="838200"/>
          </a:xfrm>
          <a:prstGeom prst="rect">
            <a:avLst/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875" name="Text Box 3"/>
          <p:cNvSpPr txBox="1">
            <a:spLocks noChangeArrowheads="1"/>
          </p:cNvSpPr>
          <p:nvPr/>
        </p:nvSpPr>
        <p:spPr bwMode="auto">
          <a:xfrm>
            <a:off x="762000" y="701675"/>
            <a:ext cx="8001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If two goods are substituted for each other, then consumers usually decide to purchase one or the other on the basis of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534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A) the prices of the two goods</a:t>
            </a:r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381000" y="27432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B) where the two goods have been produced</a:t>
            </a:r>
          </a:p>
        </p:txBody>
      </p:sp>
      <p:sp>
        <p:nvSpPr>
          <p:cNvPr id="207878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C)  their desire to have variety in what they consume</a:t>
            </a:r>
          </a:p>
        </p:txBody>
      </p:sp>
      <p:sp>
        <p:nvSpPr>
          <p:cNvPr id="207879" name="Text Box 7"/>
          <p:cNvSpPr txBox="1">
            <a:spLocks noChangeArrowheads="1"/>
          </p:cNvSpPr>
          <p:nvPr/>
        </p:nvSpPr>
        <p:spPr bwMode="auto">
          <a:xfrm>
            <a:off x="381000" y="4724400"/>
            <a:ext cx="838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Times New Roman" charset="0"/>
              </a:rPr>
              <a:t>D) their desire to keep the producers of both good in business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 animBg="1"/>
      <p:bldP spid="207875" grpId="0" autoUpdateAnimBg="0"/>
      <p:bldP spid="207876" grpId="0" autoUpdateAnimBg="0"/>
      <p:bldP spid="207877" grpId="0" autoUpdateAnimBg="0"/>
      <p:bldP spid="207878" grpId="0" autoUpdateAnimBg="0"/>
      <p:bldP spid="207879" grpId="0" autoUpdateAnimBg="0"/>
    </p:bldLst>
  </p:timing>
</p:sld>
</file>

<file path=ppt/theme/theme1.xml><?xml version="1.0" encoding="utf-8"?>
<a:theme xmlns:a="http://schemas.openxmlformats.org/drawingml/2006/main" name="Contemp">
  <a:themeElements>
    <a:clrScheme name="Contemp 11">
      <a:dk1>
        <a:srgbClr val="000000"/>
      </a:dk1>
      <a:lt1>
        <a:srgbClr val="FFFF00"/>
      </a:lt1>
      <a:dk2>
        <a:srgbClr val="006699"/>
      </a:dk2>
      <a:lt2>
        <a:srgbClr val="0A0A0A"/>
      </a:lt2>
      <a:accent1>
        <a:srgbClr val="000000"/>
      </a:accent1>
      <a:accent2>
        <a:srgbClr val="FFFF00"/>
      </a:accent2>
      <a:accent3>
        <a:srgbClr val="AAB8CA"/>
      </a:accent3>
      <a:accent4>
        <a:srgbClr val="DADA00"/>
      </a:accent4>
      <a:accent5>
        <a:srgbClr val="AAAAAA"/>
      </a:accent5>
      <a:accent6>
        <a:srgbClr val="E7E700"/>
      </a:accent6>
      <a:hlink>
        <a:srgbClr val="330099"/>
      </a:hlink>
      <a:folHlink>
        <a:srgbClr val="CBCBCB"/>
      </a:folHlink>
    </a:clrScheme>
    <a:fontScheme name="Contem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tem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 4">
        <a:dk1>
          <a:srgbClr val="000000"/>
        </a:dk1>
        <a:lt1>
          <a:srgbClr val="FFFF00"/>
        </a:lt1>
        <a:dk2>
          <a:srgbClr val="006699"/>
        </a:dk2>
        <a:lt2>
          <a:srgbClr val="CBCBCB"/>
        </a:lt2>
        <a:accent1>
          <a:srgbClr val="009999"/>
        </a:accent1>
        <a:accent2>
          <a:srgbClr val="FFFF00"/>
        </a:accent2>
        <a:accent3>
          <a:srgbClr val="AAB8CA"/>
        </a:accent3>
        <a:accent4>
          <a:srgbClr val="DADA00"/>
        </a:accent4>
        <a:accent5>
          <a:srgbClr val="AACACA"/>
        </a:accent5>
        <a:accent6>
          <a:srgbClr val="E7E700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 5">
        <a:dk1>
          <a:srgbClr val="000000"/>
        </a:dk1>
        <a:lt1>
          <a:srgbClr val="FFFF00"/>
        </a:lt1>
        <a:dk2>
          <a:srgbClr val="0099CC"/>
        </a:dk2>
        <a:lt2>
          <a:srgbClr val="CBCBCB"/>
        </a:lt2>
        <a:accent1>
          <a:srgbClr val="009999"/>
        </a:accent1>
        <a:accent2>
          <a:srgbClr val="FFFF00"/>
        </a:accent2>
        <a:accent3>
          <a:srgbClr val="AACAE2"/>
        </a:accent3>
        <a:accent4>
          <a:srgbClr val="DADA00"/>
        </a:accent4>
        <a:accent5>
          <a:srgbClr val="AACACA"/>
        </a:accent5>
        <a:accent6>
          <a:srgbClr val="E7E700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 6">
        <a:dk1>
          <a:srgbClr val="000000"/>
        </a:dk1>
        <a:lt1>
          <a:srgbClr val="FFFF00"/>
        </a:lt1>
        <a:dk2>
          <a:srgbClr val="336699"/>
        </a:dk2>
        <a:lt2>
          <a:srgbClr val="CBCBCB"/>
        </a:lt2>
        <a:accent1>
          <a:srgbClr val="009999"/>
        </a:accent1>
        <a:accent2>
          <a:srgbClr val="FFFF00"/>
        </a:accent2>
        <a:accent3>
          <a:srgbClr val="ADB8CA"/>
        </a:accent3>
        <a:accent4>
          <a:srgbClr val="DADA00"/>
        </a:accent4>
        <a:accent5>
          <a:srgbClr val="AACACA"/>
        </a:accent5>
        <a:accent6>
          <a:srgbClr val="E7E700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 7">
        <a:dk1>
          <a:srgbClr val="000000"/>
        </a:dk1>
        <a:lt1>
          <a:srgbClr val="FFFF00"/>
        </a:lt1>
        <a:dk2>
          <a:srgbClr val="009999"/>
        </a:dk2>
        <a:lt2>
          <a:srgbClr val="CBCBCB"/>
        </a:lt2>
        <a:accent1>
          <a:srgbClr val="009999"/>
        </a:accent1>
        <a:accent2>
          <a:srgbClr val="FFFF00"/>
        </a:accent2>
        <a:accent3>
          <a:srgbClr val="AACACA"/>
        </a:accent3>
        <a:accent4>
          <a:srgbClr val="DADA00"/>
        </a:accent4>
        <a:accent5>
          <a:srgbClr val="AACACA"/>
        </a:accent5>
        <a:accent6>
          <a:srgbClr val="E7E700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 8">
        <a:dk1>
          <a:srgbClr val="000000"/>
        </a:dk1>
        <a:lt1>
          <a:srgbClr val="FFFF00"/>
        </a:lt1>
        <a:dk2>
          <a:srgbClr val="008080"/>
        </a:dk2>
        <a:lt2>
          <a:srgbClr val="CBCBCB"/>
        </a:lt2>
        <a:accent1>
          <a:srgbClr val="009999"/>
        </a:accent1>
        <a:accent2>
          <a:srgbClr val="FFFF00"/>
        </a:accent2>
        <a:accent3>
          <a:srgbClr val="AAC0C0"/>
        </a:accent3>
        <a:accent4>
          <a:srgbClr val="DADA00"/>
        </a:accent4>
        <a:accent5>
          <a:srgbClr val="AACACA"/>
        </a:accent5>
        <a:accent6>
          <a:srgbClr val="E7E700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 9">
        <a:dk1>
          <a:srgbClr val="000000"/>
        </a:dk1>
        <a:lt1>
          <a:srgbClr val="FFFF00"/>
        </a:lt1>
        <a:dk2>
          <a:srgbClr val="006699"/>
        </a:dk2>
        <a:lt2>
          <a:srgbClr val="CBCBCB"/>
        </a:lt2>
        <a:accent1>
          <a:srgbClr val="FFFFFF"/>
        </a:accent1>
        <a:accent2>
          <a:srgbClr val="FFFF00"/>
        </a:accent2>
        <a:accent3>
          <a:srgbClr val="AAB8CA"/>
        </a:accent3>
        <a:accent4>
          <a:srgbClr val="DADA00"/>
        </a:accent4>
        <a:accent5>
          <a:srgbClr val="FFFFFF"/>
        </a:accent5>
        <a:accent6>
          <a:srgbClr val="E7E700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 10">
        <a:dk1>
          <a:srgbClr val="000000"/>
        </a:dk1>
        <a:lt1>
          <a:srgbClr val="FFFF00"/>
        </a:lt1>
        <a:dk2>
          <a:srgbClr val="006699"/>
        </a:dk2>
        <a:lt2>
          <a:srgbClr val="CBCBCB"/>
        </a:lt2>
        <a:accent1>
          <a:srgbClr val="000000"/>
        </a:accent1>
        <a:accent2>
          <a:srgbClr val="FFFF00"/>
        </a:accent2>
        <a:accent3>
          <a:srgbClr val="AAB8CA"/>
        </a:accent3>
        <a:accent4>
          <a:srgbClr val="DADA00"/>
        </a:accent4>
        <a:accent5>
          <a:srgbClr val="AAAAAA"/>
        </a:accent5>
        <a:accent6>
          <a:srgbClr val="E7E700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 11">
        <a:dk1>
          <a:srgbClr val="000000"/>
        </a:dk1>
        <a:lt1>
          <a:srgbClr val="FFFF00"/>
        </a:lt1>
        <a:dk2>
          <a:srgbClr val="006699"/>
        </a:dk2>
        <a:lt2>
          <a:srgbClr val="0A0A0A"/>
        </a:lt2>
        <a:accent1>
          <a:srgbClr val="000000"/>
        </a:accent1>
        <a:accent2>
          <a:srgbClr val="FFFF00"/>
        </a:accent2>
        <a:accent3>
          <a:srgbClr val="AAB8CA"/>
        </a:accent3>
        <a:accent4>
          <a:srgbClr val="DADA00"/>
        </a:accent4>
        <a:accent5>
          <a:srgbClr val="AAAAAA"/>
        </a:accent5>
        <a:accent6>
          <a:srgbClr val="E7E700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1342</TotalTime>
  <Words>3770</Words>
  <Application>Microsoft Macintosh PowerPoint</Application>
  <PresentationFormat>On-screen Show (4:3)</PresentationFormat>
  <Paragraphs>514</Paragraphs>
  <Slides>102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102</vt:i4>
      </vt:variant>
    </vt:vector>
  </HeadingPairs>
  <TitlesOfParts>
    <vt:vector size="105" baseType="lpstr">
      <vt:lpstr>Times New Roman</vt:lpstr>
      <vt:lpstr>Arial</vt:lpstr>
      <vt:lpstr>Contemp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Slide 97</vt:lpstr>
      <vt:lpstr>Slide 98</vt:lpstr>
      <vt:lpstr>Slide 99</vt:lpstr>
      <vt:lpstr>Slide 100</vt:lpstr>
      <vt:lpstr>Slide 101</vt:lpstr>
      <vt:lpstr>Slide 102</vt:lpstr>
    </vt:vector>
  </TitlesOfParts>
  <Company>Watauga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Watauga High School</dc:creator>
  <cp:lastModifiedBy>Steve Jones</cp:lastModifiedBy>
  <cp:revision>20</cp:revision>
  <cp:lastPrinted>2013-05-07T13:21:28Z</cp:lastPrinted>
  <dcterms:created xsi:type="dcterms:W3CDTF">2013-05-07T13:20:08Z</dcterms:created>
  <dcterms:modified xsi:type="dcterms:W3CDTF">2013-05-07T14:28:27Z</dcterms:modified>
</cp:coreProperties>
</file>