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52A45F-2CA9-3242-B80C-4D0BAA3A12AE}" type="datetimeFigureOut">
              <a:rPr lang="en-US" smtClean="0"/>
              <a:t>9/22/15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7F86F2-4F6C-DD4B-AD4A-ACA59AF9E6B0}" type="slidenum">
              <a:rPr lang="en-US" smtClean="0"/>
              <a:t>‹#›</a:t>
            </a:fld>
            <a:endParaRPr lang="en-US"/>
          </a:p>
        </p:txBody>
      </p:sp>
    </p:spTree>
    <p:extLst>
      <p:ext uri="{BB962C8B-B14F-4D97-AF65-F5344CB8AC3E}">
        <p14:creationId xmlns:p14="http://schemas.microsoft.com/office/powerpoint/2010/main" val="3896233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a:latin typeface="Berlin Sans FB" charset="0"/>
              </a:rPr>
              <a:t>Prenatal development begins with the germinal stage, lasting from conception to about 2 weeks.  During this stage, rapid cell division occurs, and the mass of cells migrates to the uterus and beings to implant into the uterine wall, forming a placenta during the implantation process.</a:t>
            </a:r>
          </a:p>
          <a:p>
            <a:r>
              <a:rPr lang="en-US" i="1">
                <a:latin typeface="Berlin Sans FB" charset="0"/>
              </a:rPr>
              <a:t>The placenta is a structure that allows oxygen and nutrients to pass into the fetus from the mother</a:t>
            </a:r>
            <a:r>
              <a:rPr lang="ja-JP" altLang="en-US" i="1">
                <a:latin typeface="Berlin Sans FB" charset="0"/>
              </a:rPr>
              <a:t>’</a:t>
            </a:r>
            <a:r>
              <a:rPr lang="en-US" altLang="ja-JP" i="1">
                <a:latin typeface="Berlin Sans FB" charset="0"/>
              </a:rPr>
              <a:t>s bloodstream and bodily wastes to pass out to the mother.</a:t>
            </a:r>
          </a:p>
          <a:p>
            <a:r>
              <a:rPr lang="en-US" i="1">
                <a:latin typeface="Berlin Sans FB" charset="0"/>
              </a:rPr>
              <a:t>The embryonic stage lasts from 2 weeks to 2 months and is the period when most of the vital organs and bodily systems such as the heart, spine, and brain emerge. The embryonic period is a time of great vulnerability; if anything interferes with development during this time period, effects can be devastating.</a:t>
            </a:r>
          </a:p>
          <a:p>
            <a:r>
              <a:rPr lang="en-US" i="1">
                <a:latin typeface="Berlin Sans FB" charset="0"/>
              </a:rPr>
              <a:t>The fetal period lasts from 2 months to birth. During the early parts of this stage, the muscles and bones begin to form.  The body continues to grow and function, with sex organs developing in the 3rd month and brain cells multiplying during the final 3 months.</a:t>
            </a:r>
          </a:p>
          <a:p>
            <a:r>
              <a:rPr lang="en-US" i="1">
                <a:latin typeface="Berlin Sans FB" charset="0"/>
              </a:rPr>
              <a:t>Somewhere between 22 and 26 weeks, the age of viability is reached…when the baby could survive if born prematurely.  At 22 or 23 weeks, chances for survival are slim, but by 26-28 weeks chances improve to a survival rate of about 85%.</a:t>
            </a:r>
          </a:p>
          <a:p>
            <a:endParaRPr lang="en-US">
              <a:latin typeface="Berlin Sans FB"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E99965-E40A-F74D-8CB1-9421753CAD81}" type="slidenum">
              <a:rPr lang="en-US" sz="1200">
                <a:latin typeface="Berlin Sans FB" charset="0"/>
              </a:rPr>
              <a:pPr eaLnBrk="1" hangingPunct="1"/>
              <a:t>10</a:t>
            </a:fld>
            <a:endParaRPr lang="en-US" sz="1200">
              <a:latin typeface="Berlin Sans FB" charset="0"/>
            </a:endParaRPr>
          </a:p>
        </p:txBody>
      </p:sp>
      <p:sp>
        <p:nvSpPr>
          <p:cNvPr id="38915" name="Rectangle 2"/>
          <p:cNvSpPr>
            <a:spLocks noGrp="1" noRot="1" noChangeAspect="1" noChangeArrowheads="1" noTextEdit="1"/>
          </p:cNvSpPr>
          <p:nvPr>
            <p:ph type="sldImg"/>
          </p:nvPr>
        </p:nvSpPr>
        <p:spPr>
          <a:xfrm>
            <a:off x="1141413" y="684213"/>
            <a:ext cx="4576762" cy="3432175"/>
          </a:xfrm>
          <a:ln/>
        </p:spPr>
      </p:sp>
      <p:sp>
        <p:nvSpPr>
          <p:cNvPr id="38916"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D0150E-CAC9-634B-B758-09D37FC7B617}" type="slidenum">
              <a:rPr lang="en-US" sz="1200">
                <a:latin typeface="Berlin Sans FB" charset="0"/>
              </a:rPr>
              <a:pPr eaLnBrk="1" hangingPunct="1"/>
              <a:t>11</a:t>
            </a:fld>
            <a:endParaRPr lang="en-US" sz="1200">
              <a:latin typeface="Berlin Sans FB" charset="0"/>
            </a:endParaRPr>
          </a:p>
        </p:txBody>
      </p:sp>
      <p:sp>
        <p:nvSpPr>
          <p:cNvPr id="40963" name="Rectangle 2"/>
          <p:cNvSpPr>
            <a:spLocks noGrp="1" noRot="1" noChangeAspect="1" noChangeArrowheads="1" noTextEdit="1"/>
          </p:cNvSpPr>
          <p:nvPr>
            <p:ph type="sldImg"/>
          </p:nvPr>
        </p:nvSpPr>
        <p:spPr>
          <a:xfrm>
            <a:off x="1141413" y="684213"/>
            <a:ext cx="4576762" cy="3432175"/>
          </a:xfrm>
          <a:ln/>
        </p:spPr>
      </p:sp>
      <p:sp>
        <p:nvSpPr>
          <p:cNvPr id="40964"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a:latin typeface="Berlin Sans FB" charset="0"/>
              </a:rPr>
              <a:t>Basic Principles</a:t>
            </a:r>
          </a:p>
          <a:p>
            <a:pPr marL="742950" lvl="1" indent="-285750"/>
            <a:r>
              <a:rPr lang="en-US" sz="1000">
                <a:latin typeface="Berlin Sans FB" charset="0"/>
              </a:rPr>
              <a:t>-Cephalocaudal trend – head to foot</a:t>
            </a:r>
          </a:p>
          <a:p>
            <a:pPr marL="742950" lvl="1" indent="-285750"/>
            <a:r>
              <a:rPr lang="en-US" sz="1000">
                <a:latin typeface="Berlin Sans FB" charset="0"/>
              </a:rPr>
              <a:t>-Proximodistal trend – center-outward</a:t>
            </a:r>
            <a:endParaRPr lang="en-US" sz="1000" b="1">
              <a:latin typeface="Berlin Sans FB" charset="0"/>
            </a:endParaRPr>
          </a:p>
          <a:p>
            <a:r>
              <a:rPr lang="en-US" sz="1000" b="1">
                <a:latin typeface="Berlin Sans FB" charset="0"/>
              </a:rPr>
              <a:t>Maturation</a:t>
            </a:r>
            <a:r>
              <a:rPr lang="en-US" sz="1000">
                <a:latin typeface="Berlin Sans FB" charset="0"/>
              </a:rPr>
              <a:t> – gradual unfolding of genetic blueprint</a:t>
            </a:r>
            <a:endParaRPr lang="en-US" sz="1000" b="1">
              <a:latin typeface="Berlin Sans FB" charset="0"/>
            </a:endParaRPr>
          </a:p>
          <a:p>
            <a:r>
              <a:rPr lang="en-US" sz="1000" b="1">
                <a:latin typeface="Berlin Sans FB" charset="0"/>
              </a:rPr>
              <a:t>Developmental norms</a:t>
            </a:r>
            <a:r>
              <a:rPr lang="en-US" sz="1000">
                <a:latin typeface="Berlin Sans FB" charset="0"/>
              </a:rPr>
              <a:t> – median age</a:t>
            </a:r>
          </a:p>
          <a:p>
            <a:pPr marL="742950" lvl="1" indent="-285750"/>
            <a:r>
              <a:rPr lang="en-US" sz="1000">
                <a:latin typeface="Berlin Sans FB" charset="0"/>
              </a:rPr>
              <a:t>-Cultural variations</a:t>
            </a:r>
            <a:r>
              <a:rPr lang="en-US" sz="1000" i="1">
                <a:latin typeface="Berlin Sans FB" charset="0"/>
              </a:rPr>
              <a:t> </a:t>
            </a:r>
          </a:p>
          <a:p>
            <a:pPr marL="742950" lvl="1" indent="-285750"/>
            <a:endParaRPr lang="en-US" sz="1000" i="1">
              <a:latin typeface="Berlin Sans FB" charset="0"/>
            </a:endParaRPr>
          </a:p>
          <a:p>
            <a:r>
              <a:rPr lang="en-US" sz="1000" i="1">
                <a:latin typeface="Berlin Sans FB" charset="0"/>
              </a:rPr>
              <a:t>Motor development refers to the progression of muscular coordination required for physical activities.</a:t>
            </a:r>
          </a:p>
          <a:p>
            <a:r>
              <a:rPr lang="en-US" sz="1000" i="1">
                <a:latin typeface="Berlin Sans FB" charset="0"/>
              </a:rPr>
              <a:t>A basic number of principles are apparent in motor development.  The cephalocaudal trend describes the fact that children tend to gain control over the upper part of their bodies before the lower part.</a:t>
            </a:r>
          </a:p>
          <a:p>
            <a:r>
              <a:rPr lang="en-US" sz="1000" i="1">
                <a:latin typeface="Berlin Sans FB" charset="0"/>
              </a:rPr>
              <a:t>The proximodistal trend describes the fact that children gain control over their torsos before their extremities.</a:t>
            </a:r>
          </a:p>
          <a:p>
            <a:r>
              <a:rPr lang="en-US" sz="1000" i="1">
                <a:latin typeface="Berlin Sans FB" charset="0"/>
              </a:rPr>
              <a:t>Motor development depends in part on physical growth, as well as on the process of maturation (the gradual unfolding of one</a:t>
            </a:r>
            <a:r>
              <a:rPr lang="ja-JP" altLang="en-US" sz="1000" i="1">
                <a:latin typeface="Berlin Sans FB" charset="0"/>
              </a:rPr>
              <a:t>’</a:t>
            </a:r>
            <a:r>
              <a:rPr lang="en-US" altLang="ja-JP" sz="1000" i="1">
                <a:latin typeface="Berlin Sans FB" charset="0"/>
              </a:rPr>
              <a:t>s genetic blueprint), and the infant</a:t>
            </a:r>
            <a:r>
              <a:rPr lang="ja-JP" altLang="en-US" sz="1000" i="1">
                <a:latin typeface="Berlin Sans FB" charset="0"/>
              </a:rPr>
              <a:t>’</a:t>
            </a:r>
            <a:r>
              <a:rPr lang="en-US" altLang="ja-JP" sz="1000" i="1">
                <a:latin typeface="Berlin Sans FB" charset="0"/>
              </a:rPr>
              <a:t>s ongoing exploration of the world.</a:t>
            </a:r>
          </a:p>
          <a:p>
            <a:r>
              <a:rPr lang="en-US" sz="1000" i="1">
                <a:latin typeface="Berlin Sans FB" charset="0"/>
              </a:rPr>
              <a:t>Developmental norms indicate the median age at which individuals display various behaviors and abilities…useful benchmarks only.  </a:t>
            </a:r>
          </a:p>
          <a:p>
            <a:r>
              <a:rPr lang="en-US" sz="1000" i="1">
                <a:latin typeface="Berlin Sans FB" charset="0"/>
              </a:rPr>
              <a:t>Cultural variations in motor development indicate the importance of experience on the development of motor skills. Nevertheless, the similarities across cultures outweigh the differences, illustrating the importance of maturation.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24A189-AC0C-5A4B-86F1-EB440E1F72DC}" type="slidenum">
              <a:rPr lang="en-US" sz="1200">
                <a:latin typeface="Berlin Sans FB" charset="0"/>
              </a:rPr>
              <a:pPr eaLnBrk="1" hangingPunct="1"/>
              <a:t>12</a:t>
            </a:fld>
            <a:endParaRPr lang="en-US" sz="1200">
              <a:latin typeface="Berlin Sans FB" charset="0"/>
            </a:endParaRPr>
          </a:p>
        </p:txBody>
      </p:sp>
      <p:sp>
        <p:nvSpPr>
          <p:cNvPr id="43011" name="Rectangle 2"/>
          <p:cNvSpPr>
            <a:spLocks noGrp="1" noRot="1" noChangeAspect="1" noChangeArrowheads="1" noTextEdit="1"/>
          </p:cNvSpPr>
          <p:nvPr>
            <p:ph type="sldImg"/>
          </p:nvPr>
        </p:nvSpPr>
        <p:spPr>
          <a:xfrm>
            <a:off x="1141413" y="684213"/>
            <a:ext cx="4576762" cy="3432175"/>
          </a:xfrm>
          <a:ln/>
        </p:spPr>
      </p:sp>
      <p:sp>
        <p:nvSpPr>
          <p:cNvPr id="43012"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9-1</a:t>
            </a:r>
            <a:r>
              <a:rPr lang="en-US" b="1">
                <a:latin typeface="Berlin Sans FB" charset="0"/>
                <a:cs typeface="Arial" charset="0"/>
              </a:rPr>
              <a:t>| Describe some developmental changes in the child</a:t>
            </a:r>
            <a:r>
              <a:rPr lang="ja-JP" altLang="en-US" b="1">
                <a:latin typeface="Berlin Sans FB" charset="0"/>
                <a:cs typeface="Arial" charset="0"/>
              </a:rPr>
              <a:t>’</a:t>
            </a:r>
            <a:r>
              <a:rPr lang="en-US" altLang="ja-JP" b="1">
                <a:latin typeface="Berlin Sans FB" charset="0"/>
                <a:cs typeface="Arial" charset="0"/>
              </a:rPr>
              <a:t>s brain, and explain why maturation accounts for many of our similarities.</a:t>
            </a:r>
            <a:endParaRPr lang="en-US" b="1">
              <a:latin typeface="Berlin Sans FB"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CB12A05-9066-2642-8F96-340EA3AEEF35}" type="slidenum">
              <a:rPr lang="en-US" sz="1200">
                <a:latin typeface="Berlin Sans FB" charset="0"/>
              </a:rPr>
              <a:pPr eaLnBrk="1" hangingPunct="1"/>
              <a:t>2</a:t>
            </a:fld>
            <a:endParaRPr lang="en-US" sz="1200">
              <a:latin typeface="Berlin Sans FB" charset="0"/>
            </a:endParaRPr>
          </a:p>
        </p:txBody>
      </p:sp>
      <p:sp>
        <p:nvSpPr>
          <p:cNvPr id="22531" name="Rectangle 2"/>
          <p:cNvSpPr>
            <a:spLocks noGrp="1" noRot="1" noChangeAspect="1" noChangeArrowheads="1" noTextEdit="1"/>
          </p:cNvSpPr>
          <p:nvPr>
            <p:ph type="sldImg"/>
          </p:nvPr>
        </p:nvSpPr>
        <p:spPr>
          <a:xfrm>
            <a:off x="1141413" y="684213"/>
            <a:ext cx="4576762" cy="3432175"/>
          </a:xfrm>
          <a:ln/>
        </p:spPr>
      </p:sp>
      <p:sp>
        <p:nvSpPr>
          <p:cNvPr id="22532"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8-1</a:t>
            </a:r>
            <a:r>
              <a:rPr lang="en-US" b="1">
                <a:latin typeface="Berlin Sans FB" charset="0"/>
                <a:cs typeface="Arial" charset="0"/>
              </a:rPr>
              <a:t>| State the three areas of change that developmental psychologists study, and identify the three major issues in developmental psychology.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3BDBBB-6FED-7045-82D7-BBFB6AAA3AC7}" type="slidenum">
              <a:rPr lang="en-US" sz="1200">
                <a:latin typeface="Berlin Sans FB" charset="0"/>
              </a:rPr>
              <a:pPr eaLnBrk="1" hangingPunct="1"/>
              <a:t>3</a:t>
            </a:fld>
            <a:endParaRPr lang="en-US" sz="1200">
              <a:latin typeface="Berlin Sans FB" charset="0"/>
            </a:endParaRPr>
          </a:p>
        </p:txBody>
      </p:sp>
      <p:sp>
        <p:nvSpPr>
          <p:cNvPr id="24579" name="Rectangle 2"/>
          <p:cNvSpPr>
            <a:spLocks noGrp="1" noRot="1" noChangeAspect="1" noChangeArrowheads="1" noTextEdit="1"/>
          </p:cNvSpPr>
          <p:nvPr>
            <p:ph type="sldImg"/>
          </p:nvPr>
        </p:nvSpPr>
        <p:spPr>
          <a:xfrm>
            <a:off x="1141413" y="684213"/>
            <a:ext cx="4576762" cy="3432175"/>
          </a:xfrm>
          <a:ln/>
        </p:spPr>
      </p:sp>
      <p:sp>
        <p:nvSpPr>
          <p:cNvPr id="24580"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749470-D832-0846-8341-FC8247467E4E}" type="slidenum">
              <a:rPr lang="en-US" sz="1200">
                <a:latin typeface="Berlin Sans FB" charset="0"/>
              </a:rPr>
              <a:pPr eaLnBrk="1" hangingPunct="1"/>
              <a:t>4</a:t>
            </a:fld>
            <a:endParaRPr lang="en-US" sz="1200">
              <a:latin typeface="Berlin Sans FB" charset="0"/>
            </a:endParaRPr>
          </a:p>
        </p:txBody>
      </p:sp>
      <p:sp>
        <p:nvSpPr>
          <p:cNvPr id="26627" name="Rectangle 2"/>
          <p:cNvSpPr>
            <a:spLocks noGrp="1" noRot="1" noChangeAspect="1" noChangeArrowheads="1" noTextEdit="1"/>
          </p:cNvSpPr>
          <p:nvPr>
            <p:ph type="sldImg"/>
          </p:nvPr>
        </p:nvSpPr>
        <p:spPr>
          <a:xfrm>
            <a:off x="1141413" y="684213"/>
            <a:ext cx="4576762" cy="3432175"/>
          </a:xfrm>
          <a:ln/>
        </p:spPr>
      </p:sp>
      <p:sp>
        <p:nvSpPr>
          <p:cNvPr id="26628"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8-2</a:t>
            </a:r>
            <a:r>
              <a:rPr lang="en-US" b="1">
                <a:latin typeface="Berlin Sans FB" charset="0"/>
                <a:cs typeface="Arial" charset="0"/>
              </a:rPr>
              <a:t>| Describe the union of sperm and egg at conception.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EEBD69-C7E0-3B40-99DE-114819C0E7C6}" type="slidenum">
              <a:rPr lang="en-US" sz="1200">
                <a:latin typeface="Berlin Sans FB" charset="0"/>
              </a:rPr>
              <a:pPr eaLnBrk="1" hangingPunct="1"/>
              <a:t>5</a:t>
            </a:fld>
            <a:endParaRPr lang="en-US" sz="1200">
              <a:latin typeface="Berlin Sans FB" charset="0"/>
            </a:endParaRPr>
          </a:p>
        </p:txBody>
      </p:sp>
      <p:sp>
        <p:nvSpPr>
          <p:cNvPr id="28675" name="Rectangle 2"/>
          <p:cNvSpPr>
            <a:spLocks noGrp="1" noRot="1" noChangeAspect="1" noChangeArrowheads="1" noTextEdit="1"/>
          </p:cNvSpPr>
          <p:nvPr>
            <p:ph type="sldImg"/>
          </p:nvPr>
        </p:nvSpPr>
        <p:spPr>
          <a:xfrm>
            <a:off x="1141413" y="684213"/>
            <a:ext cx="4576762" cy="3432175"/>
          </a:xfrm>
          <a:ln/>
        </p:spPr>
      </p:sp>
      <p:sp>
        <p:nvSpPr>
          <p:cNvPr id="28676"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8-3</a:t>
            </a:r>
            <a:r>
              <a:rPr lang="en-US" b="1">
                <a:latin typeface="Berlin Sans FB" charset="0"/>
                <a:cs typeface="Arial" charset="0"/>
              </a:rPr>
              <a:t>| Define </a:t>
            </a:r>
            <a:r>
              <a:rPr lang="en-US" b="1" i="1">
                <a:latin typeface="Berlin Sans FB" charset="0"/>
                <a:cs typeface="Arial" charset="0"/>
              </a:rPr>
              <a:t>zygote</a:t>
            </a:r>
            <a:r>
              <a:rPr lang="en-US" b="1">
                <a:latin typeface="Berlin Sans FB" charset="0"/>
                <a:cs typeface="Arial" charset="0"/>
              </a:rPr>
              <a:t>, </a:t>
            </a:r>
            <a:r>
              <a:rPr lang="en-US" b="1" i="1">
                <a:latin typeface="Berlin Sans FB" charset="0"/>
                <a:cs typeface="Arial" charset="0"/>
              </a:rPr>
              <a:t>embryo</a:t>
            </a:r>
            <a:r>
              <a:rPr lang="en-US" b="1">
                <a:latin typeface="Berlin Sans FB" charset="0"/>
                <a:cs typeface="Arial" charset="0"/>
              </a:rPr>
              <a:t> and </a:t>
            </a:r>
            <a:r>
              <a:rPr lang="en-US" b="1" i="1">
                <a:latin typeface="Berlin Sans FB" charset="0"/>
                <a:cs typeface="Arial" charset="0"/>
              </a:rPr>
              <a:t>fetus</a:t>
            </a:r>
            <a:r>
              <a:rPr lang="en-US" b="1">
                <a:latin typeface="Berlin Sans FB" charset="0"/>
                <a:cs typeface="Arial" charset="0"/>
              </a:rPr>
              <a:t>, and explain how teratogens can affect development.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A907F7-67F4-AA45-B4CE-A1088D6FC66A}" type="slidenum">
              <a:rPr lang="en-US" sz="1200">
                <a:latin typeface="Berlin Sans FB" charset="0"/>
              </a:rPr>
              <a:pPr eaLnBrk="1" hangingPunct="1"/>
              <a:t>6</a:t>
            </a:fld>
            <a:endParaRPr lang="en-US" sz="1200">
              <a:latin typeface="Berlin Sans FB" charset="0"/>
            </a:endParaRPr>
          </a:p>
        </p:txBody>
      </p:sp>
      <p:sp>
        <p:nvSpPr>
          <p:cNvPr id="30723" name="Rectangle 2"/>
          <p:cNvSpPr>
            <a:spLocks noGrp="1" noRot="1" noChangeAspect="1" noChangeArrowheads="1" noTextEdit="1"/>
          </p:cNvSpPr>
          <p:nvPr>
            <p:ph type="sldImg"/>
          </p:nvPr>
        </p:nvSpPr>
        <p:spPr>
          <a:xfrm>
            <a:off x="1143000" y="685800"/>
            <a:ext cx="4576763" cy="3432175"/>
          </a:xfrm>
          <a:ln/>
        </p:spPr>
      </p:sp>
      <p:sp>
        <p:nvSpPr>
          <p:cNvPr id="30724"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a:latin typeface="Berlin Sans FB" charset="0"/>
              </a:rPr>
              <a:t>Maternal illness can also interfere with prenatal development; the nature of the damage depends, in part, on when the mother contracts the illness (this is graphically depicted on the next slide).</a:t>
            </a:r>
          </a:p>
          <a:p>
            <a:r>
              <a:rPr lang="en-US" i="1">
                <a:latin typeface="Berlin Sans FB" charset="0"/>
              </a:rPr>
              <a:t>Prenatal health care begins early in pregnancy, with a focus on guidance from health professionals.  Prenatal care is associated with higher survival rates and reduced prematurity, but many women, because of poverty and other problems, do not receive prenatal care.</a:t>
            </a:r>
          </a:p>
          <a:p>
            <a:endParaRPr lang="en-US">
              <a:latin typeface="Berlin Sans FB"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i="1">
                <a:latin typeface="Berlin Sans FB" charset="0"/>
              </a:rPr>
              <a:t>A developing baby and its mother are linked through the placenta, and a mother</a:t>
            </a:r>
            <a:r>
              <a:rPr lang="ja-JP" altLang="en-US" i="1">
                <a:latin typeface="Berlin Sans FB" charset="0"/>
              </a:rPr>
              <a:t>’</a:t>
            </a:r>
            <a:r>
              <a:rPr lang="en-US" altLang="ja-JP" i="1">
                <a:latin typeface="Berlin Sans FB" charset="0"/>
              </a:rPr>
              <a:t>s behaviors can affect the baby dramatically.</a:t>
            </a:r>
          </a:p>
          <a:p>
            <a:pPr>
              <a:lnSpc>
                <a:spcPct val="90000"/>
              </a:lnSpc>
            </a:pPr>
            <a:r>
              <a:rPr lang="en-US" i="1">
                <a:latin typeface="Berlin Sans FB" charset="0"/>
              </a:rPr>
              <a:t>Severe maternal malnutrition is linked to increased risk of birth complications and neurological problems in the newborn. Moderate maternal malnutrition has been shown to have negative effects for many years after birth. Research links maternal malnutrition to vulnerability, schizophrenia, and other psychiatric disorders in adolescence and early adulthood. </a:t>
            </a:r>
          </a:p>
          <a:p>
            <a:pPr>
              <a:lnSpc>
                <a:spcPct val="90000"/>
              </a:lnSpc>
            </a:pPr>
            <a:r>
              <a:rPr lang="en-US" i="1">
                <a:latin typeface="Berlin Sans FB" charset="0"/>
              </a:rPr>
              <a:t>Maternal drug use can significantly impact a developing baby, even if the drugs are legal, like alcohol and cigarettes.  Many drugs, both prescription and recreational, are linked to birth defects. Problems can even be caused by some over the counter drugs.  </a:t>
            </a:r>
          </a:p>
          <a:p>
            <a:pPr>
              <a:lnSpc>
                <a:spcPct val="90000"/>
              </a:lnSpc>
            </a:pPr>
            <a:r>
              <a:rPr lang="en-US" i="1">
                <a:latin typeface="Berlin Sans FB" charset="0"/>
              </a:rPr>
              <a:t>Fetal alcohol syndrome, one of the leading causes of mental retardation, is a collection of congenital (inborn) problems associated with excessive alcohol use during pregnancy.  Problems include microcephaly, heart defects, irritability, hyperactivity, and delayed mental and motor development.  FAS is also related to increased incidence of depression, suicide, and criminal behavior in adulthood. Many children don</a:t>
            </a:r>
            <a:r>
              <a:rPr lang="ja-JP" altLang="en-US" i="1">
                <a:latin typeface="Berlin Sans FB" charset="0"/>
              </a:rPr>
              <a:t>’</a:t>
            </a:r>
            <a:r>
              <a:rPr lang="en-US" altLang="ja-JP" i="1">
                <a:latin typeface="Berlin Sans FB" charset="0"/>
              </a:rPr>
              <a:t>t meet the criteria for a diagnosis of FAS but are still impaired due to their mother</a:t>
            </a:r>
            <a:r>
              <a:rPr lang="ja-JP" altLang="en-US" i="1">
                <a:latin typeface="Berlin Sans FB" charset="0"/>
              </a:rPr>
              <a:t>’</a:t>
            </a:r>
            <a:r>
              <a:rPr lang="en-US" altLang="ja-JP" i="1">
                <a:latin typeface="Berlin Sans FB" charset="0"/>
              </a:rPr>
              <a:t>s drinking. While degree of impairment has been shown to be related to the amount of alcohol consumed by a pregnant woman, current studies suggest that even normal social drinking can have enduring negative effects on children, including deficits in IQ, reaction time, motor skills, attention span, and math skills, as well as impulsive, antisocial, and delinquent behavior.</a:t>
            </a:r>
          </a:p>
          <a:p>
            <a:pPr>
              <a:lnSpc>
                <a:spcPct val="90000"/>
              </a:lnSpc>
            </a:pPr>
            <a:endParaRPr lang="en-US">
              <a:latin typeface="Berlin Sans FB"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Berlin Sans FB"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B0130-1401-F943-9EA2-4B728E10AC0A}"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181845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B0130-1401-F943-9EA2-4B728E10AC0A}"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15737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B0130-1401-F943-9EA2-4B728E10AC0A}"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164218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Psychology 7e in Modules</a:t>
            </a:r>
          </a:p>
        </p:txBody>
      </p:sp>
      <p:sp>
        <p:nvSpPr>
          <p:cNvPr id="6" name="Rectangle 6"/>
          <p:cNvSpPr>
            <a:spLocks noGrp="1" noChangeArrowheads="1"/>
          </p:cNvSpPr>
          <p:nvPr>
            <p:ph type="sldNum" sz="quarter" idx="12"/>
          </p:nvPr>
        </p:nvSpPr>
        <p:spPr>
          <a:ln/>
        </p:spPr>
        <p:txBody>
          <a:bodyPr/>
          <a:lstStyle>
            <a:lvl1pPr>
              <a:defRPr/>
            </a:lvl1pPr>
          </a:lstStyle>
          <a:p>
            <a:pPr>
              <a:defRPr/>
            </a:pPr>
            <a:fld id="{4FF05F89-2C87-4C46-950B-5BF49BEA61CB}" type="slidenum">
              <a:rPr lang="en-US"/>
              <a:pPr>
                <a:defRPr/>
              </a:pPr>
              <a:t>‹#›</a:t>
            </a:fld>
            <a:endParaRPr lang="en-US"/>
          </a:p>
        </p:txBody>
      </p:sp>
    </p:spTree>
    <p:extLst>
      <p:ext uri="{BB962C8B-B14F-4D97-AF65-F5344CB8AC3E}">
        <p14:creationId xmlns:p14="http://schemas.microsoft.com/office/powerpoint/2010/main" val="387512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B0130-1401-F943-9EA2-4B728E10AC0A}"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398996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B0130-1401-F943-9EA2-4B728E10AC0A}"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367482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0B0130-1401-F943-9EA2-4B728E10AC0A}"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314723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0B0130-1401-F943-9EA2-4B728E10AC0A}" type="datetimeFigureOut">
              <a:rPr lang="en-US" smtClean="0"/>
              <a:t>9/22/15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75805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0B0130-1401-F943-9EA2-4B728E10AC0A}" type="datetimeFigureOut">
              <a:rPr lang="en-US" smtClean="0"/>
              <a:t>9/22/15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317489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B0130-1401-F943-9EA2-4B728E10AC0A}" type="datetimeFigureOut">
              <a:rPr lang="en-US" smtClean="0"/>
              <a:t>9/22/15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6044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B0130-1401-F943-9EA2-4B728E10AC0A}"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228791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B0130-1401-F943-9EA2-4B728E10AC0A}"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5944C-D532-1A43-9A3F-9887BE3BB2F4}" type="slidenum">
              <a:rPr lang="en-US" smtClean="0"/>
              <a:t>‹#›</a:t>
            </a:fld>
            <a:endParaRPr lang="en-US"/>
          </a:p>
        </p:txBody>
      </p:sp>
    </p:spTree>
    <p:extLst>
      <p:ext uri="{BB962C8B-B14F-4D97-AF65-F5344CB8AC3E}">
        <p14:creationId xmlns:p14="http://schemas.microsoft.com/office/powerpoint/2010/main" val="28270290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B0130-1401-F943-9EA2-4B728E10AC0A}" type="datetimeFigureOut">
              <a:rPr lang="en-US" smtClean="0"/>
              <a:t>9/22/15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5944C-D532-1A43-9A3F-9887BE3BB2F4}" type="slidenum">
              <a:rPr lang="en-US" smtClean="0"/>
              <a:t>‹#›</a:t>
            </a:fld>
            <a:endParaRPr lang="en-US"/>
          </a:p>
        </p:txBody>
      </p:sp>
    </p:spTree>
    <p:extLst>
      <p:ext uri="{BB962C8B-B14F-4D97-AF65-F5344CB8AC3E}">
        <p14:creationId xmlns:p14="http://schemas.microsoft.com/office/powerpoint/2010/main" val="1672863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609600" y="1524000"/>
            <a:ext cx="7681913" cy="3186113"/>
          </a:xfrm>
        </p:spPr>
        <p:txBody>
          <a:bodyPr/>
          <a:lstStyle/>
          <a:p>
            <a:pPr eaLnBrk="1" hangingPunct="1"/>
            <a:r>
              <a:rPr lang="en-US" sz="5400">
                <a:latin typeface="Berlin Sans FB" charset="0"/>
              </a:rPr>
              <a:t>Prenatal Development and the Newborn</a:t>
            </a:r>
            <a:br>
              <a:rPr lang="en-US" sz="5400">
                <a:latin typeface="Berlin Sans FB" charset="0"/>
              </a:rPr>
            </a:br>
            <a:endParaRPr lang="en-US" sz="4000">
              <a:solidFill>
                <a:schemeClr val="tx1"/>
              </a:solidFill>
              <a:latin typeface="Berlin Sans FB" charset="0"/>
            </a:endParaRPr>
          </a:p>
        </p:txBody>
      </p:sp>
      <p:sp>
        <p:nvSpPr>
          <p:cNvPr id="2" name="TextBox 1"/>
          <p:cNvSpPr txBox="1"/>
          <p:nvPr/>
        </p:nvSpPr>
        <p:spPr>
          <a:xfrm>
            <a:off x="1600200" y="4419600"/>
            <a:ext cx="5867400" cy="1643063"/>
          </a:xfrm>
          <a:prstGeom prst="rect">
            <a:avLst/>
          </a:prstGeom>
          <a:noFill/>
        </p:spPr>
        <p:txBody>
          <a:bodyPr>
            <a:spAutoFit/>
          </a:bodyPr>
          <a:lstStyle/>
          <a:p>
            <a:pPr marL="342900" indent="-342900">
              <a:lnSpc>
                <a:spcPct val="115000"/>
              </a:lnSpc>
              <a:spcBef>
                <a:spcPts val="0"/>
              </a:spcBef>
              <a:spcAft>
                <a:spcPts val="0"/>
              </a:spcAft>
              <a:buFont typeface="Symbol"/>
              <a:buChar char=""/>
              <a:defRPr/>
            </a:pPr>
            <a:r>
              <a:rPr lang="en-US" sz="2800" dirty="0">
                <a:latin typeface="Berlin Sans FB" pitchFamily="34" charset="0"/>
                <a:ea typeface="Times New Roman"/>
                <a:cs typeface="Times New Roman"/>
              </a:rPr>
              <a:t>Prenatal development milestones</a:t>
            </a:r>
          </a:p>
          <a:p>
            <a:pPr marL="342900" indent="-342900">
              <a:lnSpc>
                <a:spcPct val="115000"/>
              </a:lnSpc>
              <a:spcBef>
                <a:spcPts val="0"/>
              </a:spcBef>
              <a:spcAft>
                <a:spcPts val="1000"/>
              </a:spcAft>
              <a:buFont typeface="Symbol"/>
              <a:buChar char=""/>
              <a:defRPr/>
            </a:pPr>
            <a:r>
              <a:rPr lang="en-US" sz="2800" dirty="0">
                <a:latin typeface="Berlin Sans FB" pitchFamily="34" charset="0"/>
                <a:ea typeface="Times New Roman"/>
                <a:cs typeface="Times New Roman"/>
              </a:rPr>
              <a:t>Teratogens</a:t>
            </a:r>
          </a:p>
          <a:p>
            <a:pPr>
              <a:defRPr/>
            </a:pPr>
            <a:endParaRPr lang="en-US" sz="2800" dirty="0">
              <a:latin typeface="Berlin Sans FB" pitchFamily="34" charset="0"/>
              <a:ea typeface="+mn-ea"/>
              <a:cs typeface="+mn-cs"/>
            </a:endParaRPr>
          </a:p>
        </p:txBody>
      </p:sp>
    </p:spTree>
    <p:extLst>
      <p:ext uri="{BB962C8B-B14F-4D97-AF65-F5344CB8AC3E}">
        <p14:creationId xmlns:p14="http://schemas.microsoft.com/office/powerpoint/2010/main" val="24920598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Infancy and Childhood</a:t>
            </a:r>
          </a:p>
        </p:txBody>
      </p:sp>
      <p:graphicFrame>
        <p:nvGraphicFramePr>
          <p:cNvPr id="468996" name="Group 4"/>
          <p:cNvGraphicFramePr>
            <a:graphicFrameLocks noGrp="1"/>
          </p:cNvGraphicFramePr>
          <p:nvPr>
            <p:ph idx="1"/>
          </p:nvPr>
        </p:nvGraphicFramePr>
        <p:xfrm>
          <a:off x="684213" y="3698875"/>
          <a:ext cx="7745412" cy="2206625"/>
        </p:xfrm>
        <a:graphic>
          <a:graphicData uri="http://schemas.openxmlformats.org/drawingml/2006/table">
            <a:tbl>
              <a:tblPr/>
              <a:tblGrid>
                <a:gridCol w="3873500"/>
                <a:gridCol w="3871912"/>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Berlin Sans FB" pitchFamily="34" charset="0"/>
                        </a:rPr>
                        <a:t>Stage</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Berlin Sans FB" pitchFamily="34" charset="0"/>
                        </a:rPr>
                        <a:t>Span</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771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Berlin Sans FB" pitchFamily="34" charset="0"/>
                        </a:rPr>
                        <a:t>Infancy</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Berlin Sans FB" pitchFamily="34" charset="0"/>
                        </a:rPr>
                        <a:t>Newborn to toddler</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673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Berlin Sans FB" pitchFamily="34" charset="0"/>
                        </a:rPr>
                        <a:t>Childhood</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Berlin Sans FB" pitchFamily="34" charset="0"/>
                        </a:rPr>
                        <a:t>Toddler to teenager</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
        <p:nvSpPr>
          <p:cNvPr id="37890" name="Rectangle 3"/>
          <p:cNvSpPr>
            <a:spLocks noChangeArrowheads="1"/>
          </p:cNvSpPr>
          <p:nvPr/>
        </p:nvSpPr>
        <p:spPr bwMode="auto">
          <a:xfrm>
            <a:off x="671513" y="1600200"/>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Infancy and childhood span from birth to teenage years. During these years the individual grows physically, cognitively and socially.</a:t>
            </a:r>
          </a:p>
        </p:txBody>
      </p:sp>
    </p:spTree>
    <p:extLst>
      <p:ext uri="{BB962C8B-B14F-4D97-AF65-F5344CB8AC3E}">
        <p14:creationId xmlns:p14="http://schemas.microsoft.com/office/powerpoint/2010/main" val="9965457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71513" y="0"/>
            <a:ext cx="7772400" cy="685800"/>
          </a:xfrm>
        </p:spPr>
        <p:txBody>
          <a:bodyPr>
            <a:normAutofit fontScale="90000"/>
          </a:bodyPr>
          <a:lstStyle/>
          <a:p>
            <a:pPr eaLnBrk="1" hangingPunct="1"/>
            <a:r>
              <a:rPr lang="en-US" sz="4000">
                <a:latin typeface="Berlin Sans FB" charset="0"/>
              </a:rPr>
              <a:t>Physical Development</a:t>
            </a:r>
          </a:p>
        </p:txBody>
      </p:sp>
      <p:pic>
        <p:nvPicPr>
          <p:cNvPr id="39938" name="Picture 2" descr="http://upload.wikimedia.org/wikipedia/en/thumb/a/a0/Human_Brain_Development_Timeline_Image.jpg/500px-Human_Brain_Development_Timeline_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335088"/>
            <a:ext cx="6781800" cy="552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
          <p:cNvSpPr>
            <a:spLocks noChangeArrowheads="1"/>
          </p:cNvSpPr>
          <p:nvPr/>
        </p:nvSpPr>
        <p:spPr bwMode="auto">
          <a:xfrm>
            <a:off x="0" y="685800"/>
            <a:ext cx="91440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charset="0"/>
              <a:buNone/>
            </a:pPr>
            <a:r>
              <a:rPr lang="en-US" sz="2400">
                <a:latin typeface="Berlin Sans FB" charset="0"/>
              </a:rPr>
              <a:t>Infants</a:t>
            </a:r>
            <a:r>
              <a:rPr lang="ja-JP" altLang="en-US" sz="2400">
                <a:latin typeface="Berlin Sans FB" charset="0"/>
              </a:rPr>
              <a:t>’</a:t>
            </a:r>
            <a:r>
              <a:rPr lang="en-US" altLang="ja-JP" sz="2400">
                <a:latin typeface="Berlin Sans FB" charset="0"/>
              </a:rPr>
              <a:t> psychological development depend on their biological development. </a:t>
            </a:r>
            <a:endParaRPr lang="en-US" sz="2400">
              <a:latin typeface="Berlin Sans FB" charset="0"/>
            </a:endParaRPr>
          </a:p>
        </p:txBody>
      </p:sp>
      <p:sp>
        <p:nvSpPr>
          <p:cNvPr id="33798" name="Rectangle 6"/>
          <p:cNvSpPr>
            <a:spLocks noChangeArrowheads="1"/>
          </p:cNvSpPr>
          <p:nvPr/>
        </p:nvSpPr>
        <p:spPr bwMode="auto">
          <a:xfrm>
            <a:off x="0" y="1600200"/>
            <a:ext cx="2819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400">
                <a:latin typeface="Berlin Sans FB" charset="0"/>
                <a:cs typeface="Arial" charset="0"/>
              </a:rPr>
              <a:t>To understand emergence of motor skills and memory we must understand the </a:t>
            </a:r>
            <a:r>
              <a:rPr lang="en-US" sz="2400">
                <a:solidFill>
                  <a:srgbClr val="0000FF"/>
                </a:solidFill>
                <a:latin typeface="Berlin Sans FB" charset="0"/>
                <a:cs typeface="Arial" charset="0"/>
              </a:rPr>
              <a:t>developing brain</a:t>
            </a:r>
            <a:r>
              <a:rPr lang="en-US" sz="2400">
                <a:latin typeface="Berlin Sans FB" charset="0"/>
                <a:cs typeface="Arial" charset="0"/>
              </a:rPr>
              <a:t>.</a:t>
            </a:r>
          </a:p>
        </p:txBody>
      </p:sp>
    </p:spTree>
    <p:extLst>
      <p:ext uri="{BB962C8B-B14F-4D97-AF65-F5344CB8AC3E}">
        <p14:creationId xmlns:p14="http://schemas.microsoft.com/office/powerpoint/2010/main" val="16321459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71513" y="290513"/>
            <a:ext cx="7772400" cy="776287"/>
          </a:xfrm>
        </p:spPr>
        <p:txBody>
          <a:bodyPr/>
          <a:lstStyle/>
          <a:p>
            <a:pPr eaLnBrk="1" hangingPunct="1"/>
            <a:r>
              <a:rPr lang="en-US" sz="4000">
                <a:latin typeface="Berlin Sans FB" charset="0"/>
              </a:rPr>
              <a:t>Developing Brain</a:t>
            </a:r>
          </a:p>
        </p:txBody>
      </p:sp>
      <p:pic>
        <p:nvPicPr>
          <p:cNvPr id="41987"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3145" b="13145"/>
          <a:stretch>
            <a:fillRect/>
          </a:stretch>
        </p:blipFill>
        <p:spPr>
          <a:xfrm>
            <a:off x="2254252" y="4233259"/>
            <a:ext cx="4095332" cy="2252275"/>
          </a:xfrm>
        </p:spPr>
      </p:pic>
      <p:sp>
        <p:nvSpPr>
          <p:cNvPr id="41986" name="Rectangle 3"/>
          <p:cNvSpPr>
            <a:spLocks noChangeArrowheads="1"/>
          </p:cNvSpPr>
          <p:nvPr/>
        </p:nvSpPr>
        <p:spPr bwMode="auto">
          <a:xfrm>
            <a:off x="304800" y="1219200"/>
            <a:ext cx="85344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charset="0"/>
              <a:buChar char="§"/>
            </a:pPr>
            <a:r>
              <a:rPr lang="en-US" sz="2800">
                <a:latin typeface="Berlin Sans FB" charset="0"/>
              </a:rPr>
              <a:t>The developing brain overproduces neurons. Peaking around 28 billion at month 7 of pregnancy</a:t>
            </a:r>
          </a:p>
          <a:p>
            <a:pPr>
              <a:spcBef>
                <a:spcPct val="20000"/>
              </a:spcBef>
              <a:buFont typeface="Wingdings" charset="0"/>
              <a:buChar char="§"/>
            </a:pPr>
            <a:r>
              <a:rPr lang="en-US" sz="2800">
                <a:latin typeface="Berlin Sans FB" charset="0"/>
              </a:rPr>
              <a:t>These neurons are pruned (reduced) to 23 billion at birth. </a:t>
            </a:r>
          </a:p>
          <a:p>
            <a:pPr>
              <a:spcBef>
                <a:spcPct val="20000"/>
              </a:spcBef>
              <a:buFont typeface="Wingdings" charset="0"/>
              <a:buChar char="§"/>
            </a:pPr>
            <a:r>
              <a:rPr lang="en-US" sz="2800">
                <a:latin typeface="Berlin Sans FB" charset="0"/>
              </a:rPr>
              <a:t>The greatest neuronal spurt is in the frontal lobe enabling the individual for rational thought.</a:t>
            </a:r>
          </a:p>
        </p:txBody>
      </p:sp>
    </p:spTree>
    <p:extLst>
      <p:ext uri="{BB962C8B-B14F-4D97-AF65-F5344CB8AC3E}">
        <p14:creationId xmlns:p14="http://schemas.microsoft.com/office/powerpoint/2010/main" val="4519136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71513" y="285750"/>
            <a:ext cx="7772400" cy="1143000"/>
          </a:xfrm>
        </p:spPr>
        <p:txBody>
          <a:bodyPr/>
          <a:lstStyle/>
          <a:p>
            <a:pPr eaLnBrk="1" hangingPunct="1"/>
            <a:r>
              <a:rPr lang="en-US" sz="4000">
                <a:latin typeface="Berlin Sans FB" charset="0"/>
              </a:rPr>
              <a:t>Developmental Psychology</a:t>
            </a:r>
          </a:p>
        </p:txBody>
      </p:sp>
      <p:graphicFrame>
        <p:nvGraphicFramePr>
          <p:cNvPr id="450563" name="Group 3"/>
          <p:cNvGraphicFramePr>
            <a:graphicFrameLocks noGrp="1"/>
          </p:cNvGraphicFramePr>
          <p:nvPr>
            <p:ph type="tbl" idx="1"/>
          </p:nvPr>
        </p:nvGraphicFramePr>
        <p:xfrm>
          <a:off x="900113" y="1600200"/>
          <a:ext cx="7543800" cy="4839462"/>
        </p:xfrm>
        <a:graphic>
          <a:graphicData uri="http://schemas.openxmlformats.org/drawingml/2006/table">
            <a:tbl>
              <a:tblPr/>
              <a:tblGrid>
                <a:gridCol w="3771900"/>
                <a:gridCol w="3771900"/>
              </a:tblGrid>
              <a:tr h="742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Issue</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Details</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771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Nature/Nurture</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How do genetic inheritance (</a:t>
                      </a:r>
                      <a:r>
                        <a:rPr kumimoji="0" lang="en-US" altLang="en-US" sz="2200" b="0" i="1"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our nature</a:t>
                      </a:r>
                      <a:r>
                        <a:rPr kumimoji="0" lang="en-US" alt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 and experience (</a:t>
                      </a:r>
                      <a:r>
                        <a:rPr kumimoji="0" lang="en-US" altLang="en-US" sz="2200" b="0" i="1"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the nurture we receive</a:t>
                      </a:r>
                      <a:r>
                        <a:rPr kumimoji="0" lang="en-US" alt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 influence our behavior?</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673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Continuity/Stages</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Is development a gradual, continuous process or a sequence of separate stages?</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769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Stability/Change</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sz="2200" b="0" i="0" u="none" strike="noStrike" cap="none" spc="0" normalizeH="0" baseline="0" dirty="0" smtClean="0">
                          <a:ln w="10541" cmpd="sng">
                            <a:solidFill>
                              <a:srgbClr val="7D7D7D">
                                <a:tint val="100000"/>
                                <a:shade val="100000"/>
                                <a:satMod val="110000"/>
                              </a:srgbClr>
                            </a:solidFill>
                            <a:prstDash val="solid"/>
                          </a:ln>
                          <a:solidFill>
                            <a:srgbClr val="0000FF"/>
                          </a:solidFill>
                          <a:effectLst/>
                          <a:latin typeface="Berlin Sans FB" pitchFamily="34" charset="0"/>
                        </a:rPr>
                        <a:t>Do our early personality traits persist through life, or do we become different persons as we age.</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extLst>
      <p:ext uri="{BB962C8B-B14F-4D97-AF65-F5344CB8AC3E}">
        <p14:creationId xmlns:p14="http://schemas.microsoft.com/office/powerpoint/2010/main" val="34828594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472488" cy="928688"/>
          </a:xfrm>
        </p:spPr>
        <p:txBody>
          <a:bodyPr/>
          <a:lstStyle/>
          <a:p>
            <a:pPr eaLnBrk="1" hangingPunct="1"/>
            <a:r>
              <a:rPr lang="en-US" sz="3600">
                <a:latin typeface="Berlin Sans FB" charset="0"/>
              </a:rPr>
              <a:t>Prenatal Development and the Newborn</a:t>
            </a:r>
          </a:p>
        </p:txBody>
      </p:sp>
      <p:sp>
        <p:nvSpPr>
          <p:cNvPr id="23554" name="Rectangle 3"/>
          <p:cNvSpPr>
            <a:spLocks noChangeArrowheads="1"/>
          </p:cNvSpPr>
          <p:nvPr/>
        </p:nvSpPr>
        <p:spPr bwMode="auto">
          <a:xfrm>
            <a:off x="671513" y="13208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How, over time, did we come to be who we are? From zygote to birth, development progresses in an orderly, though fragile, sequence.</a:t>
            </a:r>
          </a:p>
        </p:txBody>
      </p:sp>
      <p:pic>
        <p:nvPicPr>
          <p:cNvPr id="23555" name="Picture 2" descr="http://drugline.org/img/term/prenatal-development-12065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4138" y="2917825"/>
            <a:ext cx="386715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708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Conception</a:t>
            </a:r>
          </a:p>
        </p:txBody>
      </p:sp>
      <p:pic>
        <p:nvPicPr>
          <p:cNvPr id="25603"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95375" y="3211513"/>
            <a:ext cx="6919913" cy="3378200"/>
          </a:xfrm>
        </p:spPr>
      </p:pic>
      <p:sp>
        <p:nvSpPr>
          <p:cNvPr id="25602" name="Rectangle 3"/>
          <p:cNvSpPr>
            <a:spLocks noChangeArrowheads="1"/>
          </p:cNvSpPr>
          <p:nvPr/>
        </p:nvSpPr>
        <p:spPr bwMode="auto">
          <a:xfrm>
            <a:off x="671513" y="16002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 single sperm cell (male) penetrates the outer coating of the egg (female) and fuse to form one fertilized cell.</a:t>
            </a:r>
          </a:p>
        </p:txBody>
      </p:sp>
      <p:sp>
        <p:nvSpPr>
          <p:cNvPr id="25604" name="Text Box 5"/>
          <p:cNvSpPr txBox="1">
            <a:spLocks noChangeArrowheads="1"/>
          </p:cNvSpPr>
          <p:nvPr/>
        </p:nvSpPr>
        <p:spPr bwMode="auto">
          <a:xfrm rot="5400000">
            <a:off x="6630193" y="4714082"/>
            <a:ext cx="30146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Lennart Nilsson/ Albert Bonniers Publishing Company</a:t>
            </a:r>
          </a:p>
        </p:txBody>
      </p:sp>
      <p:sp>
        <p:nvSpPr>
          <p:cNvPr id="25605" name="Text Box 6"/>
          <p:cNvSpPr txBox="1">
            <a:spLocks noChangeArrowheads="1"/>
          </p:cNvSpPr>
          <p:nvPr/>
        </p:nvSpPr>
        <p:spPr bwMode="auto">
          <a:xfrm rot="5400000">
            <a:off x="2958307" y="4725194"/>
            <a:ext cx="301466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Lennart Nilsson/ Albert Bonniers Publishing Company</a:t>
            </a:r>
          </a:p>
        </p:txBody>
      </p:sp>
    </p:spTree>
    <p:extLst>
      <p:ext uri="{BB962C8B-B14F-4D97-AF65-F5344CB8AC3E}">
        <p14:creationId xmlns:p14="http://schemas.microsoft.com/office/powerpoint/2010/main" val="37108267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Prenatal Development</a:t>
            </a:r>
          </a:p>
        </p:txBody>
      </p:sp>
      <p:pic>
        <p:nvPicPr>
          <p:cNvPr id="27651"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57350" y="3241675"/>
            <a:ext cx="5791200" cy="3159125"/>
          </a:xfrm>
        </p:spPr>
      </p:pic>
      <p:sp>
        <p:nvSpPr>
          <p:cNvPr id="27650" name="Rectangle 3"/>
          <p:cNvSpPr>
            <a:spLocks noChangeArrowheads="1"/>
          </p:cNvSpPr>
          <p:nvPr/>
        </p:nvSpPr>
        <p:spPr bwMode="auto">
          <a:xfrm>
            <a:off x="671513" y="16002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 zygote is a fertilized cell with 100 cells, which become increasingly diverse. At about 14 days the zygote turns into an embryo (a and b). </a:t>
            </a:r>
          </a:p>
        </p:txBody>
      </p:sp>
      <p:sp>
        <p:nvSpPr>
          <p:cNvPr id="27652" name="Text Box 5"/>
          <p:cNvSpPr txBox="1">
            <a:spLocks noChangeArrowheads="1"/>
          </p:cNvSpPr>
          <p:nvPr/>
        </p:nvSpPr>
        <p:spPr bwMode="auto">
          <a:xfrm rot="5400000">
            <a:off x="2559845" y="45648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7653" name="Text Box 6"/>
          <p:cNvSpPr txBox="1">
            <a:spLocks noChangeArrowheads="1"/>
          </p:cNvSpPr>
          <p:nvPr/>
        </p:nvSpPr>
        <p:spPr bwMode="auto">
          <a:xfrm rot="5400000">
            <a:off x="6319044" y="4688682"/>
            <a:ext cx="25034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Biophoto Associates/ Photo Researchers, Inc.</a:t>
            </a:r>
          </a:p>
        </p:txBody>
      </p:sp>
    </p:spTree>
    <p:extLst>
      <p:ext uri="{BB962C8B-B14F-4D97-AF65-F5344CB8AC3E}">
        <p14:creationId xmlns:p14="http://schemas.microsoft.com/office/powerpoint/2010/main" val="1047799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Prenatal Development</a:t>
            </a:r>
          </a:p>
        </p:txBody>
      </p:sp>
      <p:pic>
        <p:nvPicPr>
          <p:cNvPr id="29699"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33513" y="3403600"/>
            <a:ext cx="6248400" cy="3302000"/>
          </a:xfrm>
        </p:spPr>
      </p:pic>
      <p:sp>
        <p:nvSpPr>
          <p:cNvPr id="29698" name="Rectangle 3"/>
          <p:cNvSpPr>
            <a:spLocks noChangeArrowheads="1"/>
          </p:cNvSpPr>
          <p:nvPr/>
        </p:nvSpPr>
        <p:spPr bwMode="auto">
          <a:xfrm>
            <a:off x="671513" y="1600200"/>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At 9 weeks an embryo turns into a fetus (c and d). Teratogens are chemicals or viruses that can enter the placenta and harm the developing fetus.</a:t>
            </a:r>
          </a:p>
        </p:txBody>
      </p:sp>
      <p:sp>
        <p:nvSpPr>
          <p:cNvPr id="29700" name="Text Box 5"/>
          <p:cNvSpPr txBox="1">
            <a:spLocks noChangeArrowheads="1"/>
          </p:cNvSpPr>
          <p:nvPr/>
        </p:nvSpPr>
        <p:spPr bwMode="auto">
          <a:xfrm rot="5400000">
            <a:off x="3166270" y="47934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9701" name="Text Box 6"/>
          <p:cNvSpPr txBox="1">
            <a:spLocks noChangeArrowheads="1"/>
          </p:cNvSpPr>
          <p:nvPr/>
        </p:nvSpPr>
        <p:spPr bwMode="auto">
          <a:xfrm rot="5400000">
            <a:off x="6428582" y="47934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6631" name="Text Box 7"/>
          <p:cNvSpPr txBox="1">
            <a:spLocks noChangeArrowheads="1"/>
          </p:cNvSpPr>
          <p:nvPr/>
        </p:nvSpPr>
        <p:spPr bwMode="auto">
          <a:xfrm>
            <a:off x="8883650" y="6551613"/>
            <a:ext cx="22860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1</a:t>
            </a:r>
          </a:p>
        </p:txBody>
      </p:sp>
    </p:spTree>
    <p:extLst>
      <p:ext uri="{BB962C8B-B14F-4D97-AF65-F5344CB8AC3E}">
        <p14:creationId xmlns:p14="http://schemas.microsoft.com/office/powerpoint/2010/main" val="41834763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0"/>
            <a:ext cx="8229600" cy="1143000"/>
          </a:xfrm>
        </p:spPr>
        <p:txBody>
          <a:bodyPr/>
          <a:lstStyle/>
          <a:p>
            <a:pPr eaLnBrk="1" hangingPunct="1"/>
            <a:r>
              <a:rPr lang="en-US">
                <a:latin typeface="Berlin Sans FB" charset="0"/>
              </a:rPr>
              <a:t>Teratogens</a:t>
            </a:r>
          </a:p>
        </p:txBody>
      </p:sp>
      <p:sp>
        <p:nvSpPr>
          <p:cNvPr id="31746" name="Rectangle 3"/>
          <p:cNvSpPr>
            <a:spLocks noGrp="1" noChangeArrowheads="1"/>
          </p:cNvSpPr>
          <p:nvPr>
            <p:ph idx="1"/>
          </p:nvPr>
        </p:nvSpPr>
        <p:spPr>
          <a:xfrm>
            <a:off x="228600" y="990600"/>
            <a:ext cx="8382000" cy="3048000"/>
          </a:xfrm>
        </p:spPr>
        <p:txBody>
          <a:bodyPr/>
          <a:lstStyle/>
          <a:p>
            <a:pPr eaLnBrk="1" hangingPunct="1">
              <a:lnSpc>
                <a:spcPct val="90000"/>
              </a:lnSpc>
            </a:pPr>
            <a:r>
              <a:rPr lang="en-US">
                <a:latin typeface="Berlin Sans FB" charset="0"/>
              </a:rPr>
              <a:t>Substances that cross the placental barrier and prevent the fetus from developing normally</a:t>
            </a:r>
          </a:p>
          <a:p>
            <a:pPr eaLnBrk="1" hangingPunct="1">
              <a:lnSpc>
                <a:spcPct val="90000"/>
              </a:lnSpc>
            </a:pPr>
            <a:r>
              <a:rPr lang="en-US">
                <a:latin typeface="Berlin Sans FB" charset="0"/>
              </a:rPr>
              <a:t>Includes: radiation, toxic chemicals, viruses, drugs, alcohol, nicotine, etc.</a:t>
            </a:r>
          </a:p>
          <a:p>
            <a:pPr lvl="1" eaLnBrk="1" hangingPunct="1">
              <a:lnSpc>
                <a:spcPct val="90000"/>
              </a:lnSpc>
            </a:pPr>
            <a:r>
              <a:rPr lang="en-US" sz="2400">
                <a:latin typeface="Berlin Sans FB" charset="0"/>
              </a:rPr>
              <a:t>Example:  Fetal alcohol syndrome</a:t>
            </a:r>
          </a:p>
        </p:txBody>
      </p:sp>
      <p:sp>
        <p:nvSpPr>
          <p:cNvPr id="28676" name="Text Box 4"/>
          <p:cNvSpPr txBox="1">
            <a:spLocks noChangeArrowheads="1"/>
          </p:cNvSpPr>
          <p:nvPr/>
        </p:nvSpPr>
        <p:spPr bwMode="auto">
          <a:xfrm>
            <a:off x="8534400" y="6551613"/>
            <a:ext cx="5778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1, 2</a:t>
            </a:r>
          </a:p>
        </p:txBody>
      </p:sp>
      <p:sp>
        <p:nvSpPr>
          <p:cNvPr id="28678" name="Rectangle 6"/>
          <p:cNvSpPr>
            <a:spLocks noChangeArrowheads="1"/>
          </p:cNvSpPr>
          <p:nvPr/>
        </p:nvSpPr>
        <p:spPr bwMode="auto">
          <a:xfrm>
            <a:off x="304800" y="4191000"/>
            <a:ext cx="838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defRPr/>
            </a:pPr>
            <a:r>
              <a:rPr lang="en-US" sz="2400">
                <a:cs typeface="Arial" charset="0"/>
              </a:rPr>
              <a:t>Prenatal health care begins early in pregnancy, with a focus on guidance from health professionals.  </a:t>
            </a:r>
          </a:p>
          <a:p>
            <a:pPr>
              <a:buFontTx/>
              <a:buChar char="•"/>
              <a:defRPr/>
            </a:pPr>
            <a:r>
              <a:rPr lang="en-US" sz="2400">
                <a:cs typeface="Arial" charset="0"/>
              </a:rPr>
              <a:t>Prenatal care is associated with higher survival rates and reduced prematurity</a:t>
            </a:r>
          </a:p>
          <a:p>
            <a:pPr>
              <a:buFontTx/>
              <a:buChar char="•"/>
              <a:defRPr/>
            </a:pPr>
            <a:r>
              <a:rPr lang="en-US" sz="2400">
                <a:cs typeface="Arial" charset="0"/>
              </a:rPr>
              <a:t>But many women, because of poverty and other problems, do not receive prenatal care</a:t>
            </a:r>
          </a:p>
        </p:txBody>
      </p:sp>
    </p:spTree>
    <p:extLst>
      <p:ext uri="{BB962C8B-B14F-4D97-AF65-F5344CB8AC3E}">
        <p14:creationId xmlns:p14="http://schemas.microsoft.com/office/powerpoint/2010/main" val="18767166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029" descr="998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152400"/>
            <a:ext cx="8382000" cy="6486525"/>
          </a:xfrm>
        </p:spPr>
      </p:pic>
    </p:spTree>
    <p:extLst>
      <p:ext uri="{BB962C8B-B14F-4D97-AF65-F5344CB8AC3E}">
        <p14:creationId xmlns:p14="http://schemas.microsoft.com/office/powerpoint/2010/main" val="14073318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ctrTitle"/>
          </p:nvPr>
        </p:nvSpPr>
        <p:spPr>
          <a:xfrm>
            <a:off x="609600" y="-609600"/>
            <a:ext cx="7681913" cy="3186113"/>
          </a:xfrm>
        </p:spPr>
        <p:txBody>
          <a:bodyPr/>
          <a:lstStyle/>
          <a:p>
            <a:pPr eaLnBrk="1" hangingPunct="1"/>
            <a:r>
              <a:rPr lang="en-US" sz="5400">
                <a:solidFill>
                  <a:schemeClr val="tx1"/>
                </a:solidFill>
                <a:latin typeface="Berlin Sans FB" charset="0"/>
              </a:rPr>
              <a:t>Infancy and Childhood</a:t>
            </a:r>
            <a:br>
              <a:rPr lang="en-US" sz="5400">
                <a:solidFill>
                  <a:schemeClr val="tx1"/>
                </a:solidFill>
                <a:latin typeface="Berlin Sans FB" charset="0"/>
              </a:rPr>
            </a:br>
            <a:endParaRPr lang="en-US" sz="4000">
              <a:solidFill>
                <a:schemeClr val="tx1"/>
              </a:solidFill>
              <a:latin typeface="Berlin Sans FB" charset="0"/>
            </a:endParaRPr>
          </a:p>
        </p:txBody>
      </p:sp>
      <p:sp>
        <p:nvSpPr>
          <p:cNvPr id="3" name="TextBox 2"/>
          <p:cNvSpPr txBox="1"/>
          <p:nvPr/>
        </p:nvSpPr>
        <p:spPr>
          <a:xfrm>
            <a:off x="1592263" y="2971800"/>
            <a:ext cx="5867400" cy="3624263"/>
          </a:xfrm>
          <a:prstGeom prst="rect">
            <a:avLst/>
          </a:prstGeom>
          <a:noFill/>
        </p:spPr>
        <p:txBody>
          <a:bodyPr>
            <a:spAutoFit/>
          </a:bodyPr>
          <a:lstStyle/>
          <a:p>
            <a:pPr marL="342900" indent="-342900">
              <a:lnSpc>
                <a:spcPct val="115000"/>
              </a:lnSpc>
              <a:spcBef>
                <a:spcPts val="0"/>
              </a:spcBef>
              <a:spcAft>
                <a:spcPts val="0"/>
              </a:spcAft>
              <a:buFont typeface="Symbol"/>
              <a:buChar char=""/>
              <a:defRPr/>
            </a:pPr>
            <a:r>
              <a:rPr lang="en-US" sz="2800" dirty="0">
                <a:latin typeface="Berlin Sans FB" pitchFamily="34" charset="0"/>
                <a:ea typeface="Times New Roman"/>
                <a:cs typeface="Times New Roman"/>
              </a:rPr>
              <a:t>Infant development</a:t>
            </a:r>
          </a:p>
          <a:p>
            <a:pPr marL="342900" indent="-342900">
              <a:lnSpc>
                <a:spcPct val="115000"/>
              </a:lnSpc>
              <a:spcBef>
                <a:spcPts val="0"/>
              </a:spcBef>
              <a:spcAft>
                <a:spcPts val="0"/>
              </a:spcAft>
              <a:buFont typeface="Symbol"/>
              <a:buChar char=""/>
              <a:defRPr/>
            </a:pPr>
            <a:r>
              <a:rPr lang="en-US" sz="2800" dirty="0">
                <a:latin typeface="Berlin Sans FB" pitchFamily="34" charset="0"/>
                <a:ea typeface="Times New Roman"/>
                <a:cs typeface="Times New Roman"/>
              </a:rPr>
              <a:t>Cognitive development theory</a:t>
            </a:r>
          </a:p>
          <a:p>
            <a:pPr marL="342900" indent="-342900">
              <a:lnSpc>
                <a:spcPct val="115000"/>
              </a:lnSpc>
              <a:spcBef>
                <a:spcPts val="0"/>
              </a:spcBef>
              <a:spcAft>
                <a:spcPts val="0"/>
              </a:spcAft>
              <a:buFont typeface="Symbol"/>
              <a:buChar char=""/>
              <a:defRPr/>
            </a:pPr>
            <a:r>
              <a:rPr lang="en-US" sz="2800" dirty="0">
                <a:latin typeface="Berlin Sans FB" pitchFamily="34" charset="0"/>
                <a:ea typeface="Times New Roman"/>
                <a:cs typeface="Times New Roman"/>
              </a:rPr>
              <a:t>Attachment</a:t>
            </a:r>
          </a:p>
          <a:p>
            <a:pPr marL="342900" indent="-342900">
              <a:lnSpc>
                <a:spcPct val="115000"/>
              </a:lnSpc>
              <a:spcBef>
                <a:spcPts val="0"/>
              </a:spcBef>
              <a:spcAft>
                <a:spcPts val="0"/>
              </a:spcAft>
              <a:buFont typeface="Symbol"/>
              <a:buChar char=""/>
              <a:defRPr/>
            </a:pPr>
            <a:r>
              <a:rPr lang="en-US" sz="2800" dirty="0">
                <a:latin typeface="Berlin Sans FB" pitchFamily="34" charset="0"/>
                <a:ea typeface="Times New Roman"/>
                <a:cs typeface="Times New Roman"/>
              </a:rPr>
              <a:t>Parenting styles</a:t>
            </a:r>
          </a:p>
          <a:p>
            <a:pPr marL="342900" indent="-342900">
              <a:lnSpc>
                <a:spcPct val="115000"/>
              </a:lnSpc>
              <a:spcBef>
                <a:spcPts val="0"/>
              </a:spcBef>
              <a:spcAft>
                <a:spcPts val="1000"/>
              </a:spcAft>
              <a:buFont typeface="Symbol"/>
              <a:buChar char=""/>
              <a:defRPr/>
            </a:pPr>
            <a:r>
              <a:rPr lang="en-US" sz="2800" dirty="0">
                <a:latin typeface="Berlin Sans FB" pitchFamily="34" charset="0"/>
                <a:ea typeface="Times New Roman"/>
                <a:cs typeface="Times New Roman"/>
              </a:rPr>
              <a:t>Psychosocial development theory</a:t>
            </a:r>
          </a:p>
          <a:p>
            <a:pPr marL="342900" indent="-342900">
              <a:lnSpc>
                <a:spcPct val="115000"/>
              </a:lnSpc>
              <a:spcBef>
                <a:spcPts val="0"/>
              </a:spcBef>
              <a:spcAft>
                <a:spcPts val="0"/>
              </a:spcAft>
              <a:buFont typeface="Symbol"/>
              <a:buChar char=""/>
              <a:defRPr/>
            </a:pPr>
            <a:endParaRPr lang="en-US" sz="2800" dirty="0">
              <a:latin typeface="Berlin Sans FB" pitchFamily="34" charset="0"/>
              <a:ea typeface="Times New Roman"/>
              <a:cs typeface="Times New Roman"/>
            </a:endParaRPr>
          </a:p>
          <a:p>
            <a:pPr>
              <a:defRPr/>
            </a:pPr>
            <a:endParaRPr lang="en-US" sz="2800" dirty="0">
              <a:latin typeface="Berlin Sans FB" pitchFamily="34" charset="0"/>
              <a:ea typeface="+mn-ea"/>
              <a:cs typeface="+mn-cs"/>
            </a:endParaRPr>
          </a:p>
        </p:txBody>
      </p:sp>
    </p:spTree>
    <p:extLst>
      <p:ext uri="{BB962C8B-B14F-4D97-AF65-F5344CB8AC3E}">
        <p14:creationId xmlns:p14="http://schemas.microsoft.com/office/powerpoint/2010/main" val="36828274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1364</Words>
  <Application>Microsoft Macintosh PowerPoint</Application>
  <PresentationFormat>On-screen Show (4:3)</PresentationFormat>
  <Paragraphs>100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Prenatal Development and the Newborn </vt:lpstr>
      <vt:lpstr>Developmental Psychology</vt:lpstr>
      <vt:lpstr>Prenatal Development and the Newborn</vt:lpstr>
      <vt:lpstr>Conception</vt:lpstr>
      <vt:lpstr>Prenatal Development</vt:lpstr>
      <vt:lpstr>Prenatal Development</vt:lpstr>
      <vt:lpstr>Teratogens</vt:lpstr>
      <vt:lpstr>PowerPoint Presentation</vt:lpstr>
      <vt:lpstr>Infancy and Childhood </vt:lpstr>
      <vt:lpstr>Infancy and Childhood</vt:lpstr>
      <vt:lpstr>Physical Development</vt:lpstr>
      <vt:lpstr>Developing Brain</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Prenatal Development and the Newborn </dc:title>
  <dc:creator>CCS User</dc:creator>
  <cp:lastModifiedBy>CCS User</cp:lastModifiedBy>
  <cp:revision>1</cp:revision>
  <dcterms:created xsi:type="dcterms:W3CDTF">2015-09-22T12:50:08Z</dcterms:created>
  <dcterms:modified xsi:type="dcterms:W3CDTF">2015-09-22T12:53:07Z</dcterms:modified>
</cp:coreProperties>
</file>