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15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50FBEF-322C-CA44-AB35-AF385357AD13}" type="datetimeFigureOut">
              <a:rPr lang="en-US" smtClean="0"/>
              <a:t>3/24/15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B119A-DE30-6146-80DB-A2592B59060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0FBEF-322C-CA44-AB35-AF385357AD13}" type="datetimeFigureOut">
              <a:rPr lang="en-US" smtClean="0"/>
              <a:t>3/24/15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B119A-DE30-6146-80DB-A2592B59060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0FBEF-322C-CA44-AB35-AF385357AD13}" type="datetimeFigureOut">
              <a:rPr lang="en-US" smtClean="0"/>
              <a:t>3/24/15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B119A-DE30-6146-80DB-A2592B59060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0FBEF-322C-CA44-AB35-AF385357AD13}" type="datetimeFigureOut">
              <a:rPr lang="en-US" smtClean="0"/>
              <a:t>3/24/15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B119A-DE30-6146-80DB-A2592B59060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50FBEF-322C-CA44-AB35-AF385357AD13}" type="datetimeFigureOut">
              <a:rPr lang="en-US" smtClean="0"/>
              <a:t>3/24/15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B119A-DE30-6146-80DB-A2592B59060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50FBEF-322C-CA44-AB35-AF385357AD13}" type="datetimeFigureOut">
              <a:rPr lang="en-US" smtClean="0"/>
              <a:t>3/24/15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B119A-DE30-6146-80DB-A2592B59060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50FBEF-322C-CA44-AB35-AF385357AD13}" type="datetimeFigureOut">
              <a:rPr lang="en-US" smtClean="0"/>
              <a:t>3/24/15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0B119A-DE30-6146-80DB-A2592B59060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50FBEF-322C-CA44-AB35-AF385357AD13}" type="datetimeFigureOut">
              <a:rPr lang="en-US" smtClean="0"/>
              <a:t>3/24/15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0B119A-DE30-6146-80DB-A2592B59060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0FBEF-322C-CA44-AB35-AF385357AD13}" type="datetimeFigureOut">
              <a:rPr lang="en-US" smtClean="0"/>
              <a:t>3/24/15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0B119A-DE30-6146-80DB-A2592B5906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0FBEF-322C-CA44-AB35-AF385357AD13}" type="datetimeFigureOut">
              <a:rPr lang="en-US" smtClean="0"/>
              <a:t>3/24/15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B119A-DE30-6146-80DB-A2592B59060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750FBEF-322C-CA44-AB35-AF385357AD13}" type="datetimeFigureOut">
              <a:rPr lang="en-US" smtClean="0"/>
              <a:t>3/24/15</a:t>
            </a:fld>
            <a:endParaRPr lang="en-US"/>
          </a:p>
        </p:txBody>
      </p:sp>
      <p:sp>
        <p:nvSpPr>
          <p:cNvPr id="9" name="Slide Number Placeholder 8"/>
          <p:cNvSpPr>
            <a:spLocks noGrp="1"/>
          </p:cNvSpPr>
          <p:nvPr>
            <p:ph type="sldNum" sz="quarter" idx="11"/>
          </p:nvPr>
        </p:nvSpPr>
        <p:spPr/>
        <p:txBody>
          <a:bodyPr/>
          <a:lstStyle/>
          <a:p>
            <a:fld id="{950B119A-DE30-6146-80DB-A2592B59060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50B119A-DE30-6146-80DB-A2592B59060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750FBEF-322C-CA44-AB35-AF385357AD13}" type="datetimeFigureOut">
              <a:rPr lang="en-US" smtClean="0"/>
              <a:t>3/24/15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Homework 3/24</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Finishing up the Middle Ages</a:t>
            </a:r>
          </a:p>
          <a:p>
            <a:endParaRPr lang="en-US" dirty="0"/>
          </a:p>
          <a:p>
            <a:r>
              <a:rPr lang="en-US" dirty="0" smtClean="0">
                <a:solidFill>
                  <a:srgbClr val="FF0000"/>
                </a:solidFill>
              </a:rPr>
              <a:t>IMPORTANT: You will need to look through your binders to find some of this information.  Treat it like a scavenger hunt; some info will be in the PowerPoint, and some you will have to go looking for!</a:t>
            </a:r>
            <a:endParaRPr lang="en-US" dirty="0">
              <a:solidFill>
                <a:srgbClr val="FF0000"/>
              </a:solidFill>
            </a:endParaRPr>
          </a:p>
        </p:txBody>
      </p:sp>
    </p:spTree>
    <p:extLst>
      <p:ext uri="{BB962C8B-B14F-4D97-AF65-F5344CB8AC3E}">
        <p14:creationId xmlns:p14="http://schemas.microsoft.com/office/powerpoint/2010/main" val="293183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Madonna and Child (Mary and Jesus) from Italy in the 1200s</a:t>
            </a:r>
            <a:endParaRPr lang="en-US" dirty="0"/>
          </a:p>
        </p:txBody>
      </p:sp>
      <p:pic>
        <p:nvPicPr>
          <p:cNvPr id="4" name="Content Placeholder 3" descr="h2_60.173.jpg"/>
          <p:cNvPicPr>
            <a:picLocks noGrp="1" noChangeAspect="1"/>
          </p:cNvPicPr>
          <p:nvPr>
            <p:ph idx="1"/>
          </p:nvPr>
        </p:nvPicPr>
        <p:blipFill>
          <a:blip r:embed="rId2">
            <a:extLst>
              <a:ext uri="{28A0092B-C50C-407E-A947-70E740481C1C}">
                <a14:useLocalDpi xmlns:a14="http://schemas.microsoft.com/office/drawing/2010/main" val="0"/>
              </a:ext>
            </a:extLst>
          </a:blip>
          <a:srcRect l="-68519" r="-68519"/>
          <a:stretch>
            <a:fillRect/>
          </a:stretch>
        </p:blipFill>
        <p:spPr/>
      </p:pic>
      <p:sp>
        <p:nvSpPr>
          <p:cNvPr id="5" name="TextBox 4"/>
          <p:cNvSpPr txBox="1"/>
          <p:nvPr/>
        </p:nvSpPr>
        <p:spPr>
          <a:xfrm>
            <a:off x="214627" y="1985622"/>
            <a:ext cx="2406090" cy="2585323"/>
          </a:xfrm>
          <a:prstGeom prst="rect">
            <a:avLst/>
          </a:prstGeom>
          <a:noFill/>
        </p:spPr>
        <p:txBody>
          <a:bodyPr wrap="none" rtlCol="0">
            <a:spAutoFit/>
          </a:bodyPr>
          <a:lstStyle/>
          <a:p>
            <a:r>
              <a:rPr lang="en-US" dirty="0" smtClean="0"/>
              <a:t>Notice how flat and 2-D</a:t>
            </a:r>
          </a:p>
          <a:p>
            <a:r>
              <a:rPr lang="en-US" dirty="0" smtClean="0"/>
              <a:t>they look.</a:t>
            </a:r>
          </a:p>
          <a:p>
            <a:endParaRPr lang="en-US" dirty="0"/>
          </a:p>
          <a:p>
            <a:r>
              <a:rPr lang="en-US" dirty="0" smtClean="0"/>
              <a:t>There’s no background.</a:t>
            </a:r>
          </a:p>
          <a:p>
            <a:r>
              <a:rPr lang="en-US" dirty="0" smtClean="0"/>
              <a:t>That</a:t>
            </a:r>
            <a:r>
              <a:rPr lang="fr-FR" dirty="0" smtClean="0"/>
              <a:t>’</a:t>
            </a:r>
            <a:r>
              <a:rPr lang="en-US" dirty="0" smtClean="0"/>
              <a:t>s because they </a:t>
            </a:r>
          </a:p>
          <a:p>
            <a:r>
              <a:rPr lang="en-US" dirty="0" smtClean="0"/>
              <a:t>don’t know how to </a:t>
            </a:r>
          </a:p>
          <a:p>
            <a:r>
              <a:rPr lang="en-US" dirty="0"/>
              <a:t>d</a:t>
            </a:r>
            <a:r>
              <a:rPr lang="en-US" dirty="0" smtClean="0"/>
              <a:t>o a background in</a:t>
            </a:r>
          </a:p>
          <a:p>
            <a:r>
              <a:rPr lang="en-US" dirty="0"/>
              <a:t>p</a:t>
            </a:r>
            <a:r>
              <a:rPr lang="en-US" dirty="0" smtClean="0"/>
              <a:t>erspective to make it </a:t>
            </a:r>
          </a:p>
          <a:p>
            <a:r>
              <a:rPr lang="en-US" dirty="0"/>
              <a:t>l</a:t>
            </a:r>
            <a:r>
              <a:rPr lang="en-US" dirty="0" smtClean="0"/>
              <a:t>ook realistic, yet!</a:t>
            </a:r>
            <a:endParaRPr lang="en-US" dirty="0"/>
          </a:p>
        </p:txBody>
      </p:sp>
    </p:spTree>
    <p:extLst>
      <p:ext uri="{BB962C8B-B14F-4D97-AF65-F5344CB8AC3E}">
        <p14:creationId xmlns:p14="http://schemas.microsoft.com/office/powerpoint/2010/main" val="535363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7509"/>
            <a:ext cx="7620000" cy="1143000"/>
          </a:xfrm>
        </p:spPr>
        <p:txBody>
          <a:bodyPr/>
          <a:lstStyle/>
          <a:p>
            <a:r>
              <a:rPr lang="en-US" dirty="0" smtClean="0"/>
              <a:t>Medieval artwork showing Charlemagne being crowned Holy Roman Emperor by the Pope</a:t>
            </a:r>
            <a:endParaRPr lang="en-US" dirty="0"/>
          </a:p>
        </p:txBody>
      </p:sp>
      <p:pic>
        <p:nvPicPr>
          <p:cNvPr id="4" name="Content Placeholder 3" descr="miniature-depicting-pope-leo-iii-crowning-charlemagne-emperor-on-christmas-day-800-from-chroniques-de-france-ou-de-saint-denis-vol-1-second-quarter-of-the-14th-century.jpg"/>
          <p:cNvPicPr>
            <a:picLocks noGrp="1" noChangeAspect="1"/>
          </p:cNvPicPr>
          <p:nvPr>
            <p:ph idx="1"/>
          </p:nvPr>
        </p:nvPicPr>
        <p:blipFill>
          <a:blip r:embed="rId2">
            <a:extLst>
              <a:ext uri="{28A0092B-C50C-407E-A947-70E740481C1C}">
                <a14:useLocalDpi xmlns:a14="http://schemas.microsoft.com/office/drawing/2010/main" val="0"/>
              </a:ext>
            </a:extLst>
          </a:blip>
          <a:srcRect l="17805" r="17805"/>
          <a:stretch>
            <a:fillRect/>
          </a:stretch>
        </p:blipFill>
        <p:spPr>
          <a:xfrm>
            <a:off x="457200" y="3218318"/>
            <a:ext cx="5051557" cy="3182481"/>
          </a:xfrm>
        </p:spPr>
      </p:pic>
    </p:spTree>
    <p:extLst>
      <p:ext uri="{BB962C8B-B14F-4D97-AF65-F5344CB8AC3E}">
        <p14:creationId xmlns:p14="http://schemas.microsoft.com/office/powerpoint/2010/main" val="3973024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t>
            </a:r>
            <a:r>
              <a:rPr lang="en-US" dirty="0" err="1" smtClean="0"/>
              <a:t>danse</a:t>
            </a:r>
            <a:r>
              <a:rPr lang="en-US" dirty="0" smtClean="0"/>
              <a:t> macabre (dance of death) artwork</a:t>
            </a:r>
            <a:endParaRPr lang="en-US" dirty="0"/>
          </a:p>
        </p:txBody>
      </p:sp>
      <p:pic>
        <p:nvPicPr>
          <p:cNvPr id="4" name="Content Placeholder 3" descr="images.jpg"/>
          <p:cNvPicPr>
            <a:picLocks noGrp="1" noChangeAspect="1"/>
          </p:cNvPicPr>
          <p:nvPr>
            <p:ph idx="1"/>
          </p:nvPr>
        </p:nvPicPr>
        <p:blipFill>
          <a:blip r:embed="rId2">
            <a:extLst>
              <a:ext uri="{28A0092B-C50C-407E-A947-70E740481C1C}">
                <a14:useLocalDpi xmlns:a14="http://schemas.microsoft.com/office/drawing/2010/main" val="0"/>
              </a:ext>
            </a:extLst>
          </a:blip>
          <a:srcRect t="3686" b="3686"/>
          <a:stretch>
            <a:fillRect/>
          </a:stretch>
        </p:blipFill>
        <p:spPr>
          <a:xfrm>
            <a:off x="206802" y="2601955"/>
            <a:ext cx="4956129" cy="3122361"/>
          </a:xfrm>
        </p:spPr>
      </p:pic>
      <p:pic>
        <p:nvPicPr>
          <p:cNvPr id="5" name="Picture 4" descr="Bern_Cathedral_Switzerland-Triumph-of-Death-Dorna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719" y="2007533"/>
            <a:ext cx="2895600" cy="3998976"/>
          </a:xfrm>
          <a:prstGeom prst="rect">
            <a:avLst/>
          </a:prstGeom>
        </p:spPr>
      </p:pic>
    </p:spTree>
    <p:extLst>
      <p:ext uri="{BB962C8B-B14F-4D97-AF65-F5344CB8AC3E}">
        <p14:creationId xmlns:p14="http://schemas.microsoft.com/office/powerpoint/2010/main" val="3165110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Gothic Architecture</a:t>
            </a:r>
            <a:endParaRPr lang="en-US" dirty="0"/>
          </a:p>
        </p:txBody>
      </p:sp>
      <p:pic>
        <p:nvPicPr>
          <p:cNvPr id="4" name="Content Placeholder 3" descr="Gothic_cathedral_d_uomo_by_yolayoli-d4az34e.jpg"/>
          <p:cNvPicPr>
            <a:picLocks noGrp="1" noChangeAspect="1"/>
          </p:cNvPicPr>
          <p:nvPr>
            <p:ph idx="1"/>
          </p:nvPr>
        </p:nvPicPr>
        <p:blipFill>
          <a:blip r:embed="rId2">
            <a:extLst>
              <a:ext uri="{28A0092B-C50C-407E-A947-70E740481C1C}">
                <a14:useLocalDpi xmlns:a14="http://schemas.microsoft.com/office/drawing/2010/main" val="0"/>
              </a:ext>
            </a:extLst>
          </a:blip>
          <a:srcRect l="-2910" r="-2910"/>
          <a:stretch>
            <a:fillRect/>
          </a:stretch>
        </p:blipFill>
        <p:spPr/>
      </p:pic>
    </p:spTree>
    <p:extLst>
      <p:ext uri="{BB962C8B-B14F-4D97-AF65-F5344CB8AC3E}">
        <p14:creationId xmlns:p14="http://schemas.microsoft.com/office/powerpoint/2010/main" val="285684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day example of Gothic Architecture at Duke</a:t>
            </a:r>
            <a:endParaRPr lang="en-US" dirty="0"/>
          </a:p>
        </p:txBody>
      </p:sp>
      <p:pic>
        <p:nvPicPr>
          <p:cNvPr id="4" name="Content Placeholder 3" descr="Chapel-pic-copy.gif"/>
          <p:cNvPicPr>
            <a:picLocks noGrp="1" noChangeAspect="1"/>
          </p:cNvPicPr>
          <p:nvPr>
            <p:ph idx="1"/>
          </p:nvPr>
        </p:nvPicPr>
        <p:blipFill>
          <a:blip r:embed="rId2">
            <a:extLst>
              <a:ext uri="{28A0092B-C50C-407E-A947-70E740481C1C}">
                <a14:useLocalDpi xmlns:a14="http://schemas.microsoft.com/office/drawing/2010/main" val="0"/>
              </a:ext>
            </a:extLst>
          </a:blip>
          <a:srcRect t="9091" b="9091"/>
          <a:stretch>
            <a:fillRect/>
          </a:stretch>
        </p:blipFill>
        <p:spPr>
          <a:xfrm>
            <a:off x="457200" y="1600200"/>
            <a:ext cx="4047508" cy="2549930"/>
          </a:xfrm>
        </p:spPr>
      </p:pic>
      <p:pic>
        <p:nvPicPr>
          <p:cNvPr id="5" name="Picture 4" descr="Duke_Chapel_4_16_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1847" y="1600200"/>
            <a:ext cx="3394341" cy="4525788"/>
          </a:xfrm>
          <a:prstGeom prst="rect">
            <a:avLst/>
          </a:prstGeom>
        </p:spPr>
      </p:pic>
    </p:spTree>
    <p:extLst>
      <p:ext uri="{BB962C8B-B14F-4D97-AF65-F5344CB8AC3E}">
        <p14:creationId xmlns:p14="http://schemas.microsoft.com/office/powerpoint/2010/main" val="2685469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 Near</a:t>
            </a:r>
            <a:endParaRPr lang="en-US" dirty="0"/>
          </a:p>
        </p:txBody>
      </p:sp>
      <p:sp>
        <p:nvSpPr>
          <p:cNvPr id="3" name="Content Placeholder 2"/>
          <p:cNvSpPr>
            <a:spLocks noGrp="1"/>
          </p:cNvSpPr>
          <p:nvPr>
            <p:ph idx="1"/>
          </p:nvPr>
        </p:nvSpPr>
        <p:spPr/>
        <p:txBody>
          <a:bodyPr/>
          <a:lstStyle/>
          <a:p>
            <a:r>
              <a:rPr lang="en-US" dirty="0" smtClean="0"/>
              <a:t>For this part, we already filled out “Western Europe.”  We now need to add information on the environment.  We should have some updated info on the environment in the </a:t>
            </a:r>
            <a:r>
              <a:rPr lang="en-US" b="1" dirty="0" smtClean="0"/>
              <a:t>Medieval Towns Notes</a:t>
            </a:r>
            <a:r>
              <a:rPr lang="en-US" dirty="0" smtClean="0"/>
              <a:t>.  </a:t>
            </a:r>
            <a:endParaRPr lang="en-US" dirty="0"/>
          </a:p>
        </p:txBody>
      </p:sp>
    </p:spTree>
    <p:extLst>
      <p:ext uri="{BB962C8B-B14F-4D97-AF65-F5344CB8AC3E}">
        <p14:creationId xmlns:p14="http://schemas.microsoft.com/office/powerpoint/2010/main" val="390476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Finish Medieval Towns Notes</a:t>
            </a:r>
            <a:endParaRPr lang="en-US" dirty="0"/>
          </a:p>
        </p:txBody>
      </p:sp>
      <p:sp>
        <p:nvSpPr>
          <p:cNvPr id="3" name="Content Placeholder 2"/>
          <p:cNvSpPr>
            <a:spLocks noGrp="1"/>
          </p:cNvSpPr>
          <p:nvPr>
            <p:ph idx="1"/>
          </p:nvPr>
        </p:nvSpPr>
        <p:spPr/>
        <p:txBody>
          <a:bodyPr/>
          <a:lstStyle/>
          <a:p>
            <a:r>
              <a:rPr lang="en-US" dirty="0" smtClean="0"/>
              <a:t>Instructions:  Add the info in blue below to your medieval towns notes.  </a:t>
            </a:r>
          </a:p>
          <a:p>
            <a:endParaRPr lang="en-US" dirty="0"/>
          </a:p>
          <a:p>
            <a:pPr lvl="2"/>
            <a:r>
              <a:rPr lang="en-US" dirty="0" smtClean="0">
                <a:solidFill>
                  <a:srgbClr val="0000FF"/>
                </a:solidFill>
              </a:rPr>
              <a:t>Effects of Medieval Towns</a:t>
            </a:r>
          </a:p>
          <a:p>
            <a:pPr lvl="3"/>
            <a:r>
              <a:rPr lang="en-US" dirty="0" smtClean="0">
                <a:solidFill>
                  <a:srgbClr val="0000FF"/>
                </a:solidFill>
              </a:rPr>
              <a:t>Development of guilds</a:t>
            </a:r>
          </a:p>
          <a:p>
            <a:pPr lvl="3"/>
            <a:r>
              <a:rPr lang="en-US" dirty="0" smtClean="0">
                <a:solidFill>
                  <a:srgbClr val="0000FF"/>
                </a:solidFill>
              </a:rPr>
              <a:t>Development of a money economy</a:t>
            </a:r>
          </a:p>
          <a:p>
            <a:pPr lvl="3"/>
            <a:r>
              <a:rPr lang="en-US" dirty="0" smtClean="0">
                <a:solidFill>
                  <a:srgbClr val="0000FF"/>
                </a:solidFill>
              </a:rPr>
              <a:t>Slow decline of feudalism</a:t>
            </a:r>
          </a:p>
          <a:p>
            <a:pPr lvl="3"/>
            <a:r>
              <a:rPr lang="en-US" dirty="0" smtClean="0">
                <a:solidFill>
                  <a:srgbClr val="0000FF"/>
                </a:solidFill>
              </a:rPr>
              <a:t>Easy to spread diseases, like the bubonic plague</a:t>
            </a:r>
            <a:endParaRPr lang="en-US" dirty="0">
              <a:solidFill>
                <a:srgbClr val="0000FF"/>
              </a:solidFill>
            </a:endParaRPr>
          </a:p>
        </p:txBody>
      </p:sp>
    </p:spTree>
    <p:extLst>
      <p:ext uri="{BB962C8B-B14F-4D97-AF65-F5344CB8AC3E}">
        <p14:creationId xmlns:p14="http://schemas.microsoft.com/office/powerpoint/2010/main" val="91977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Finish PERSIAN chart</a:t>
            </a:r>
            <a:endParaRPr lang="en-US" dirty="0"/>
          </a:p>
        </p:txBody>
      </p:sp>
      <p:sp>
        <p:nvSpPr>
          <p:cNvPr id="3" name="Content Placeholder 2"/>
          <p:cNvSpPr>
            <a:spLocks noGrp="1"/>
          </p:cNvSpPr>
          <p:nvPr>
            <p:ph idx="1"/>
          </p:nvPr>
        </p:nvSpPr>
        <p:spPr/>
        <p:txBody>
          <a:bodyPr/>
          <a:lstStyle/>
          <a:p>
            <a:pPr marL="114300" indent="0">
              <a:buNone/>
            </a:pPr>
            <a:r>
              <a:rPr lang="en-US" dirty="0" smtClean="0"/>
              <a:t>See following slides for instructions.</a:t>
            </a:r>
            <a:endParaRPr lang="en-US" dirty="0"/>
          </a:p>
        </p:txBody>
      </p:sp>
    </p:spTree>
    <p:extLst>
      <p:ext uri="{BB962C8B-B14F-4D97-AF65-F5344CB8AC3E}">
        <p14:creationId xmlns:p14="http://schemas.microsoft.com/office/powerpoint/2010/main" val="55912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Political</a:t>
            </a:r>
            <a:endParaRPr lang="en-US" dirty="0"/>
          </a:p>
        </p:txBody>
      </p:sp>
      <p:sp>
        <p:nvSpPr>
          <p:cNvPr id="3" name="Content Placeholder 2"/>
          <p:cNvSpPr>
            <a:spLocks noGrp="1"/>
          </p:cNvSpPr>
          <p:nvPr>
            <p:ph idx="1"/>
          </p:nvPr>
        </p:nvSpPr>
        <p:spPr/>
        <p:txBody>
          <a:bodyPr/>
          <a:lstStyle/>
          <a:p>
            <a:r>
              <a:rPr lang="en-US" dirty="0" smtClean="0"/>
              <a:t>We have already filled out information about feudalism.  Now, add the information on wars, conflicts, and treaties.  You can find this info on the </a:t>
            </a:r>
            <a:r>
              <a:rPr lang="en-US" b="1" dirty="0" smtClean="0"/>
              <a:t>Conflicts Notes. </a:t>
            </a:r>
            <a:r>
              <a:rPr lang="en-US" dirty="0" smtClean="0"/>
              <a:t>Look for conflicts that involve only political leaders.  There are two (one is a war; one is a contract). </a:t>
            </a:r>
          </a:p>
          <a:p>
            <a:r>
              <a:rPr lang="en-US" dirty="0" smtClean="0"/>
              <a:t>Then, look at your </a:t>
            </a:r>
            <a:r>
              <a:rPr lang="en-US" b="1" dirty="0" smtClean="0"/>
              <a:t>Crusades</a:t>
            </a:r>
            <a:r>
              <a:rPr lang="en-US" dirty="0" smtClean="0"/>
              <a:t> notes and add that conflict, too.</a:t>
            </a:r>
            <a:endParaRPr lang="en-US" dirty="0"/>
          </a:p>
        </p:txBody>
      </p:sp>
    </p:spTree>
    <p:extLst>
      <p:ext uri="{BB962C8B-B14F-4D97-AF65-F5344CB8AC3E}">
        <p14:creationId xmlns:p14="http://schemas.microsoft.com/office/powerpoint/2010/main" val="83479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Economic</a:t>
            </a:r>
            <a:endParaRPr lang="en-US" dirty="0"/>
          </a:p>
        </p:txBody>
      </p:sp>
      <p:sp>
        <p:nvSpPr>
          <p:cNvPr id="3" name="Content Placeholder 2"/>
          <p:cNvSpPr>
            <a:spLocks noGrp="1"/>
          </p:cNvSpPr>
          <p:nvPr>
            <p:ph idx="1"/>
          </p:nvPr>
        </p:nvSpPr>
        <p:spPr/>
        <p:txBody>
          <a:bodyPr/>
          <a:lstStyle/>
          <a:p>
            <a:r>
              <a:rPr lang="en-US" dirty="0" smtClean="0"/>
              <a:t>We have already filled out information on the manor system.  Now, we need to add info from the Late Middle Ages.  You need to add: </a:t>
            </a:r>
            <a:r>
              <a:rPr lang="en-US" b="1" dirty="0" smtClean="0"/>
              <a:t>guilds</a:t>
            </a:r>
            <a:r>
              <a:rPr lang="en-US" dirty="0" smtClean="0"/>
              <a:t> (plus a definition), </a:t>
            </a:r>
            <a:r>
              <a:rPr lang="en-US" b="1" dirty="0" smtClean="0"/>
              <a:t>a change to a money economy</a:t>
            </a:r>
            <a:r>
              <a:rPr lang="en-US" dirty="0" smtClean="0"/>
              <a:t>, and list 3 types of businesses you would find in a medieval town.</a:t>
            </a:r>
            <a:endParaRPr lang="en-US" dirty="0"/>
          </a:p>
        </p:txBody>
      </p:sp>
    </p:spTree>
    <p:extLst>
      <p:ext uri="{BB962C8B-B14F-4D97-AF65-F5344CB8AC3E}">
        <p14:creationId xmlns:p14="http://schemas.microsoft.com/office/powerpoint/2010/main" val="1841998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Religious</a:t>
            </a:r>
            <a:endParaRPr lang="en-US" dirty="0"/>
          </a:p>
        </p:txBody>
      </p:sp>
      <p:sp>
        <p:nvSpPr>
          <p:cNvPr id="3" name="Content Placeholder 2"/>
          <p:cNvSpPr>
            <a:spLocks noGrp="1"/>
          </p:cNvSpPr>
          <p:nvPr>
            <p:ph idx="1"/>
          </p:nvPr>
        </p:nvSpPr>
        <p:spPr/>
        <p:txBody>
          <a:bodyPr/>
          <a:lstStyle/>
          <a:p>
            <a:r>
              <a:rPr lang="en-US" dirty="0" smtClean="0"/>
              <a:t>We have already listed some basic info about the Catholic Church. You need to add its structure (should be in your </a:t>
            </a:r>
            <a:r>
              <a:rPr lang="en-US" b="1" dirty="0" smtClean="0"/>
              <a:t>Conflict Notes</a:t>
            </a:r>
            <a:r>
              <a:rPr lang="en-US" dirty="0" smtClean="0"/>
              <a:t>) and any conflicts within the church (there should be 2—also found in your </a:t>
            </a:r>
            <a:r>
              <a:rPr lang="en-US" b="1" dirty="0" smtClean="0"/>
              <a:t>Conflict Notes</a:t>
            </a:r>
            <a:r>
              <a:rPr lang="en-US" dirty="0" smtClean="0"/>
              <a:t>—and the definition)</a:t>
            </a:r>
            <a:endParaRPr lang="en-US" dirty="0"/>
          </a:p>
        </p:txBody>
      </p:sp>
    </p:spTree>
    <p:extLst>
      <p:ext uri="{BB962C8B-B14F-4D97-AF65-F5344CB8AC3E}">
        <p14:creationId xmlns:p14="http://schemas.microsoft.com/office/powerpoint/2010/main" val="3547857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 Social Classes</a:t>
            </a:r>
            <a:endParaRPr lang="en-US" dirty="0"/>
          </a:p>
        </p:txBody>
      </p:sp>
      <p:sp>
        <p:nvSpPr>
          <p:cNvPr id="3" name="Content Placeholder 2"/>
          <p:cNvSpPr>
            <a:spLocks noGrp="1"/>
          </p:cNvSpPr>
          <p:nvPr>
            <p:ph idx="1"/>
          </p:nvPr>
        </p:nvSpPr>
        <p:spPr/>
        <p:txBody>
          <a:bodyPr/>
          <a:lstStyle/>
          <a:p>
            <a:r>
              <a:rPr lang="en-US" dirty="0" smtClean="0"/>
              <a:t>We have already added info on the 1</a:t>
            </a:r>
            <a:r>
              <a:rPr lang="en-US" baseline="30000" dirty="0" smtClean="0"/>
              <a:t>st</a:t>
            </a:r>
            <a:r>
              <a:rPr lang="en-US" dirty="0" smtClean="0"/>
              <a:t>, 2</a:t>
            </a:r>
            <a:r>
              <a:rPr lang="en-US" baseline="30000" dirty="0" smtClean="0"/>
              <a:t>nd</a:t>
            </a:r>
            <a:r>
              <a:rPr lang="en-US" dirty="0" smtClean="0"/>
              <a:t>, and 3</a:t>
            </a:r>
            <a:r>
              <a:rPr lang="en-US" baseline="30000" dirty="0" smtClean="0"/>
              <a:t>rd</a:t>
            </a:r>
            <a:r>
              <a:rPr lang="en-US" dirty="0" smtClean="0"/>
              <a:t> estates. You need to add “chivalry” and how it influenced the relationships between men and women.</a:t>
            </a:r>
            <a:endParaRPr lang="en-US" dirty="0"/>
          </a:p>
        </p:txBody>
      </p:sp>
    </p:spTree>
    <p:extLst>
      <p:ext uri="{BB962C8B-B14F-4D97-AF65-F5344CB8AC3E}">
        <p14:creationId xmlns:p14="http://schemas.microsoft.com/office/powerpoint/2010/main" val="3135090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620000" cy="1603653"/>
          </a:xfrm>
        </p:spPr>
        <p:txBody>
          <a:bodyPr/>
          <a:lstStyle/>
          <a:p>
            <a:r>
              <a:rPr lang="en-US" dirty="0" smtClean="0"/>
              <a:t>I: Intellectual—write down what’s below.</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Low levels of education—clergy are the most educated and literate.</a:t>
            </a:r>
          </a:p>
          <a:p>
            <a:r>
              <a:rPr lang="en-US" b="1" dirty="0" smtClean="0"/>
              <a:t>Thomas Aquinas </a:t>
            </a:r>
            <a:r>
              <a:rPr lang="en-US" dirty="0" smtClean="0"/>
              <a:t>had a philosophy called </a:t>
            </a:r>
            <a:r>
              <a:rPr lang="en-US" b="1" dirty="0" smtClean="0"/>
              <a:t>scholasticism</a:t>
            </a:r>
            <a:r>
              <a:rPr lang="en-US" dirty="0" smtClean="0"/>
              <a:t>, where he used the works of Aristotle to defend the Church’s teaching.(As part of the clergy, he was one of the few people who had access to and could read classical writings)</a:t>
            </a:r>
          </a:p>
          <a:p>
            <a:r>
              <a:rPr lang="en-US" dirty="0" smtClean="0"/>
              <a:t>If science didn’t back up church teachings, it was ignored.</a:t>
            </a:r>
          </a:p>
          <a:p>
            <a:pPr marL="114300" indent="0">
              <a:buNone/>
            </a:pPr>
            <a:endParaRPr lang="en-US" dirty="0" smtClean="0"/>
          </a:p>
        </p:txBody>
      </p:sp>
    </p:spTree>
    <p:extLst>
      <p:ext uri="{BB962C8B-B14F-4D97-AF65-F5344CB8AC3E}">
        <p14:creationId xmlns:p14="http://schemas.microsoft.com/office/powerpoint/2010/main" val="1511015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Arts (write this down)</a:t>
            </a:r>
            <a:endParaRPr lang="en-US" dirty="0"/>
          </a:p>
        </p:txBody>
      </p:sp>
      <p:sp>
        <p:nvSpPr>
          <p:cNvPr id="3" name="Content Placeholder 2"/>
          <p:cNvSpPr>
            <a:spLocks noGrp="1"/>
          </p:cNvSpPr>
          <p:nvPr>
            <p:ph idx="1"/>
          </p:nvPr>
        </p:nvSpPr>
        <p:spPr/>
        <p:txBody>
          <a:bodyPr/>
          <a:lstStyle/>
          <a:p>
            <a:r>
              <a:rPr lang="en-US" dirty="0" smtClean="0"/>
              <a:t>Courtly love poetry about knights and ladies (connection to chivalry)</a:t>
            </a:r>
          </a:p>
          <a:p>
            <a:r>
              <a:rPr lang="en-US" dirty="0" smtClean="0"/>
              <a:t>Ballads: songs that tell stories, usually not written down.</a:t>
            </a:r>
          </a:p>
          <a:p>
            <a:r>
              <a:rPr lang="en-US" dirty="0" smtClean="0"/>
              <a:t>Portraits of religious figures or important events</a:t>
            </a:r>
          </a:p>
          <a:p>
            <a:r>
              <a:rPr lang="en-US" dirty="0" smtClean="0"/>
              <a:t>Art was very simple and not very realistic in W. Europe</a:t>
            </a:r>
          </a:p>
          <a:p>
            <a:r>
              <a:rPr lang="en-US" dirty="0" err="1" smtClean="0"/>
              <a:t>Danse</a:t>
            </a:r>
            <a:r>
              <a:rPr lang="en-US" dirty="0" smtClean="0"/>
              <a:t> macabre (connection to Black Death)</a:t>
            </a:r>
          </a:p>
          <a:p>
            <a:r>
              <a:rPr lang="en-US" dirty="0" smtClean="0"/>
              <a:t>Gothic Architecture </a:t>
            </a:r>
          </a:p>
          <a:p>
            <a:endParaRPr lang="en-US" dirty="0"/>
          </a:p>
          <a:p>
            <a:r>
              <a:rPr lang="en-US" dirty="0" smtClean="0"/>
              <a:t>Look through the slides that follow to make sure you understand the arts.</a:t>
            </a:r>
            <a:endParaRPr lang="en-US" dirty="0"/>
          </a:p>
        </p:txBody>
      </p:sp>
    </p:spTree>
    <p:extLst>
      <p:ext uri="{BB962C8B-B14F-4D97-AF65-F5344CB8AC3E}">
        <p14:creationId xmlns:p14="http://schemas.microsoft.com/office/powerpoint/2010/main" val="3156932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29</TotalTime>
  <Words>605</Words>
  <Application>Microsoft Macintosh PowerPoint</Application>
  <PresentationFormat>On-screen Show (4:3)</PresentationFormat>
  <Paragraphs>54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Adjacency</vt:lpstr>
      <vt:lpstr>Homework 3/24</vt:lpstr>
      <vt:lpstr>Step 1: Finish Medieval Towns Notes</vt:lpstr>
      <vt:lpstr>Step 2: Finish PERSIAN chart</vt:lpstr>
      <vt:lpstr>P: Political</vt:lpstr>
      <vt:lpstr>E: Economic</vt:lpstr>
      <vt:lpstr>R: Religious</vt:lpstr>
      <vt:lpstr>S: Social Classes</vt:lpstr>
      <vt:lpstr>I: Intellectual—write down what’s below.</vt:lpstr>
      <vt:lpstr>A: Arts (write this down)</vt:lpstr>
      <vt:lpstr>Madonna and Child (Mary and Jesus) from Italy in the 1200s</vt:lpstr>
      <vt:lpstr>Medieval artwork showing Charlemagne being crowned Holy Roman Emperor by the Pope</vt:lpstr>
      <vt:lpstr>Examples of danse macabre (dance of death) artwork</vt:lpstr>
      <vt:lpstr>Gothic Architecture</vt:lpstr>
      <vt:lpstr>Modern day example of Gothic Architecture at Duke</vt:lpstr>
      <vt:lpstr>N: Near</vt:lpstr>
    </vt:vector>
  </TitlesOfParts>
  <Company>Chatham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Homework 3/24</dc:title>
  <dc:creator>CCS User</dc:creator>
  <cp:lastModifiedBy>CCS User</cp:lastModifiedBy>
  <cp:revision>4</cp:revision>
  <dcterms:created xsi:type="dcterms:W3CDTF">2015-03-24T13:34:07Z</dcterms:created>
  <dcterms:modified xsi:type="dcterms:W3CDTF">2015-03-24T14:03:08Z</dcterms:modified>
</cp:coreProperties>
</file>