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70" r:id="rId7"/>
    <p:sldId id="261" r:id="rId8"/>
    <p:sldId id="262" r:id="rId9"/>
    <p:sldId id="263" r:id="rId10"/>
    <p:sldId id="264" r:id="rId11"/>
    <p:sldId id="265" r:id="rId12"/>
    <p:sldId id="266" r:id="rId13"/>
    <p:sldId id="267" r:id="rId14"/>
    <p:sldId id="276" r:id="rId15"/>
    <p:sldId id="277" r:id="rId16"/>
    <p:sldId id="278" r:id="rId17"/>
    <p:sldId id="268" r:id="rId18"/>
    <p:sldId id="275" r:id="rId19"/>
    <p:sldId id="274" r:id="rId20"/>
    <p:sldId id="269" r:id="rId21"/>
    <p:sldId id="271" r:id="rId22"/>
    <p:sldId id="272" r:id="rId23"/>
    <p:sldId id="27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9" d="100"/>
          <a:sy n="59" d="100"/>
        </p:scale>
        <p:origin x="-2032" y="-5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D55DD0A-6466-7148-AD95-69453DF6FB89}" type="datetimeFigureOut">
              <a:rPr lang="en-US" smtClean="0"/>
              <a:t>3/3/16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6EAA799-39A0-8C43-80A7-A3F1FD45CE5B}"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55DD0A-6466-7148-AD95-69453DF6FB89}" type="datetimeFigureOut">
              <a:rPr lang="en-US" smtClean="0"/>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AA799-39A0-8C43-80A7-A3F1FD45CE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55DD0A-6466-7148-AD95-69453DF6FB89}" type="datetimeFigureOut">
              <a:rPr lang="en-US" smtClean="0"/>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6EAA799-39A0-8C43-80A7-A3F1FD45CE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55DD0A-6466-7148-AD95-69453DF6FB89}" type="datetimeFigureOut">
              <a:rPr lang="en-US" smtClean="0"/>
              <a:t>3/3/16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AA799-39A0-8C43-80A7-A3F1FD45CE5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D55DD0A-6466-7148-AD95-69453DF6FB89}" type="datetimeFigureOut">
              <a:rPr lang="en-US" smtClean="0"/>
              <a:t>3/3/16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6EAA799-39A0-8C43-80A7-A3F1FD45CE5B}"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55DD0A-6466-7148-AD95-69453DF6FB89}" type="datetimeFigureOut">
              <a:rPr lang="en-US" smtClean="0"/>
              <a:t>3/3/16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AA799-39A0-8C43-80A7-A3F1FD45CE5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55DD0A-6466-7148-AD95-69453DF6FB89}" type="datetimeFigureOut">
              <a:rPr lang="en-US" smtClean="0"/>
              <a:t>3/3/16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EAA799-39A0-8C43-80A7-A3F1FD45CE5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55DD0A-6466-7148-AD95-69453DF6FB89}" type="datetimeFigureOut">
              <a:rPr lang="en-US" smtClean="0"/>
              <a:t>3/3/16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EAA799-39A0-8C43-80A7-A3F1FD45CE5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D55DD0A-6466-7148-AD95-69453DF6FB89}" type="datetimeFigureOut">
              <a:rPr lang="en-US" smtClean="0"/>
              <a:t>3/3/16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EAA799-39A0-8C43-80A7-A3F1FD45CE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5DD0A-6466-7148-AD95-69453DF6FB89}" type="datetimeFigureOut">
              <a:rPr lang="en-US" smtClean="0"/>
              <a:t>3/3/16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6EAA799-39A0-8C43-80A7-A3F1FD45CE5B}"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5DD0A-6466-7148-AD95-69453DF6FB89}" type="datetimeFigureOut">
              <a:rPr lang="en-US" smtClean="0"/>
              <a:t>3/3/16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AA799-39A0-8C43-80A7-A3F1FD45CE5B}"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D55DD0A-6466-7148-AD95-69453DF6FB89}" type="datetimeFigureOut">
              <a:rPr lang="en-US" smtClean="0"/>
              <a:t>3/3/16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6EAA799-39A0-8C43-80A7-A3F1FD45CE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dirty="0" smtClean="0"/>
              <a:t>Regional Civilizations</a:t>
            </a:r>
            <a:endParaRPr lang="en-US" dirty="0"/>
          </a:p>
        </p:txBody>
      </p:sp>
    </p:spTree>
    <p:extLst>
      <p:ext uri="{BB962C8B-B14F-4D97-AF65-F5344CB8AC3E}">
        <p14:creationId xmlns:p14="http://schemas.microsoft.com/office/powerpoint/2010/main" val="21573225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art from the </a:t>
            </a:r>
            <a:r>
              <a:rPr lang="en-US" dirty="0" err="1" smtClean="0"/>
              <a:t>byzantines</a:t>
            </a:r>
            <a:endParaRPr lang="en-US" dirty="0"/>
          </a:p>
        </p:txBody>
      </p:sp>
      <p:pic>
        <p:nvPicPr>
          <p:cNvPr id="6" name="Content Placeholder 5" descr="images.jpg"/>
          <p:cNvPicPr>
            <a:picLocks noGrp="1" noChangeAspect="1"/>
          </p:cNvPicPr>
          <p:nvPr>
            <p:ph idx="1"/>
          </p:nvPr>
        </p:nvPicPr>
        <p:blipFill>
          <a:blip r:embed="rId2">
            <a:extLst>
              <a:ext uri="{28A0092B-C50C-407E-A947-70E740481C1C}">
                <a14:useLocalDpi xmlns:a14="http://schemas.microsoft.com/office/drawing/2010/main" val="0"/>
              </a:ext>
            </a:extLst>
          </a:blip>
          <a:srcRect l="-21446" r="-21446"/>
          <a:stretch>
            <a:fillRect/>
          </a:stretch>
        </p:blipFill>
        <p:spPr>
          <a:xfrm>
            <a:off x="1596185" y="1940321"/>
            <a:ext cx="5839080" cy="3060839"/>
          </a:xfrm>
        </p:spPr>
      </p:pic>
    </p:spTree>
    <p:extLst>
      <p:ext uri="{BB962C8B-B14F-4D97-AF65-F5344CB8AC3E}">
        <p14:creationId xmlns:p14="http://schemas.microsoft.com/office/powerpoint/2010/main" val="7640783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ustinian.jpg"/>
          <p:cNvPicPr>
            <a:picLocks noGrp="1" noChangeAspect="1"/>
          </p:cNvPicPr>
          <p:nvPr>
            <p:ph idx="1"/>
          </p:nvPr>
        </p:nvPicPr>
        <p:blipFill>
          <a:blip r:embed="rId2">
            <a:extLst>
              <a:ext uri="{28A0092B-C50C-407E-A947-70E740481C1C}">
                <a14:useLocalDpi xmlns:a14="http://schemas.microsoft.com/office/drawing/2010/main" val="0"/>
              </a:ext>
            </a:extLst>
          </a:blip>
          <a:srcRect l="-17242" r="-17242"/>
          <a:stretch>
            <a:fillRect/>
          </a:stretch>
        </p:blipFill>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921186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Byzantine </a:t>
            </a:r>
            <a:r>
              <a:rPr lang="en-US" dirty="0" err="1" smtClean="0"/>
              <a:t>madonna</a:t>
            </a:r>
            <a:r>
              <a:rPr lang="en-US" dirty="0" smtClean="0"/>
              <a:t> and Child (</a:t>
            </a:r>
            <a:r>
              <a:rPr lang="en-US" dirty="0" err="1" smtClean="0"/>
              <a:t>mary</a:t>
            </a:r>
            <a:r>
              <a:rPr lang="en-US" dirty="0" smtClean="0"/>
              <a:t> and </a:t>
            </a:r>
            <a:r>
              <a:rPr lang="en-US" dirty="0" err="1" smtClean="0"/>
              <a:t>jesus</a:t>
            </a:r>
            <a:r>
              <a:rPr lang="en-US" dirty="0" smtClean="0"/>
              <a:t>)</a:t>
            </a:r>
            <a:endParaRPr lang="en-US" dirty="0"/>
          </a:p>
        </p:txBody>
      </p:sp>
      <p:pic>
        <p:nvPicPr>
          <p:cNvPr id="4" name="Picture 3" descr="12_1949_7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610" y="2195421"/>
            <a:ext cx="2183701" cy="3693363"/>
          </a:xfrm>
          <a:prstGeom prst="rect">
            <a:avLst/>
          </a:prstGeom>
        </p:spPr>
      </p:pic>
    </p:spTree>
    <p:extLst>
      <p:ext uri="{BB962C8B-B14F-4D97-AF65-F5344CB8AC3E}">
        <p14:creationId xmlns:p14="http://schemas.microsoft.com/office/powerpoint/2010/main" val="35973539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 Ottoman Empire was created by the Turks (Turkish people from the Anatolian Peninsula) in 1299.  It was a Muslim Empire that constantly sought to expand, although non-Muslims living in those areas were given a protected status. In 1453, the Ottomans captured the capital of the Byzantine Empire (Constantinople), and turned it into the Ottoman capital, renaming it Istanbul.  One of the most famous leaders of the Ottoman Empire was known as Suleiman the Magnificent.  His empire expanded to include </a:t>
            </a:r>
          </a:p>
          <a:p>
            <a:pPr marL="45720" indent="0">
              <a:buNone/>
            </a:pPr>
            <a:r>
              <a:rPr lang="en-US" dirty="0" smtClean="0"/>
              <a:t>   Greece and other parts of Eastern Europe. During</a:t>
            </a:r>
          </a:p>
          <a:p>
            <a:pPr marL="45720" indent="0">
              <a:buNone/>
            </a:pPr>
            <a:r>
              <a:rPr lang="en-US" dirty="0"/>
              <a:t> </a:t>
            </a:r>
            <a:r>
              <a:rPr lang="en-US" dirty="0" smtClean="0"/>
              <a:t>  Suleiman’s lifetime, he was considered the earthly</a:t>
            </a:r>
          </a:p>
          <a:p>
            <a:pPr marL="45720" indent="0">
              <a:buNone/>
            </a:pPr>
            <a:r>
              <a:rPr lang="en-US" dirty="0"/>
              <a:t> </a:t>
            </a:r>
            <a:r>
              <a:rPr lang="en-US" dirty="0" smtClean="0"/>
              <a:t>  leader of all Muslims, nicknamed “The Lawgiver.”</a:t>
            </a:r>
          </a:p>
          <a:p>
            <a:pPr marL="45720" indent="0">
              <a:buNone/>
            </a:pPr>
            <a:r>
              <a:rPr lang="en-US" dirty="0"/>
              <a:t>	</a:t>
            </a:r>
            <a:r>
              <a:rPr lang="en-US" dirty="0" smtClean="0"/>
              <a:t>					Suleiman</a:t>
            </a:r>
          </a:p>
          <a:p>
            <a:pPr marL="45720" indent="0">
              <a:buNone/>
            </a:pPr>
            <a:r>
              <a:rPr lang="en-US" dirty="0"/>
              <a:t>	</a:t>
            </a:r>
            <a:r>
              <a:rPr lang="en-US" dirty="0" smtClean="0"/>
              <a:t>					the </a:t>
            </a:r>
          </a:p>
          <a:p>
            <a:pPr marL="45720" indent="0">
              <a:buNone/>
            </a:pPr>
            <a:r>
              <a:rPr lang="en-US" dirty="0"/>
              <a:t>	</a:t>
            </a:r>
            <a:r>
              <a:rPr lang="en-US" dirty="0" smtClean="0"/>
              <a:t>				           Magnificent</a:t>
            </a:r>
            <a:endParaRPr lang="en-US" dirty="0"/>
          </a:p>
        </p:txBody>
      </p:sp>
      <p:sp>
        <p:nvSpPr>
          <p:cNvPr id="3" name="Title 2"/>
          <p:cNvSpPr>
            <a:spLocks noGrp="1"/>
          </p:cNvSpPr>
          <p:nvPr>
            <p:ph type="title"/>
          </p:nvPr>
        </p:nvSpPr>
        <p:spPr/>
        <p:txBody>
          <a:bodyPr/>
          <a:lstStyle/>
          <a:p>
            <a:r>
              <a:rPr lang="en-US" dirty="0" smtClean="0"/>
              <a:t>Ottoman empire</a:t>
            </a:r>
            <a:endParaRPr lang="en-US" dirty="0"/>
          </a:p>
        </p:txBody>
      </p:sp>
      <p:pic>
        <p:nvPicPr>
          <p:cNvPr id="4" name="Picture 3" descr="ottoman_empire_suleim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596" y="3960268"/>
            <a:ext cx="1651000" cy="2540000"/>
          </a:xfrm>
          <a:prstGeom prst="rect">
            <a:avLst/>
          </a:prstGeom>
        </p:spPr>
      </p:pic>
    </p:spTree>
    <p:extLst>
      <p:ext uri="{BB962C8B-B14F-4D97-AF65-F5344CB8AC3E}">
        <p14:creationId xmlns:p14="http://schemas.microsoft.com/office/powerpoint/2010/main" val="11476011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ruler of the Ottomans were known as the Sultan.  This title was inherited by the eldest son.  When a new Sultan took power, he would put all his brothers in prison.  When the sultan had a son to inherit the throne, he would have his brothers executed.</a:t>
            </a:r>
          </a:p>
          <a:p>
            <a:r>
              <a:rPr lang="en-US" dirty="0" smtClean="0"/>
              <a:t>The sultan and his many wives lived in a large palace.  The sultan would move to a different room in the palace every night because he was scared of being assassinated.</a:t>
            </a:r>
          </a:p>
          <a:p>
            <a:r>
              <a:rPr lang="en-US" dirty="0" smtClean="0"/>
              <a:t>The Ottoman Empire was successful in uniting many different Islamic areas together under one ruler.</a:t>
            </a:r>
          </a:p>
          <a:p>
            <a:r>
              <a:rPr lang="en-US" dirty="0" smtClean="0"/>
              <a:t>The Ottoman Empire collapsed after a period of weakness, ending with joining the Central Powers, who lost in WWI.</a:t>
            </a:r>
            <a:endParaRPr lang="en-US" dirty="0"/>
          </a:p>
        </p:txBody>
      </p:sp>
      <p:sp>
        <p:nvSpPr>
          <p:cNvPr id="3" name="Title 2"/>
          <p:cNvSpPr>
            <a:spLocks noGrp="1"/>
          </p:cNvSpPr>
          <p:nvPr>
            <p:ph type="title"/>
          </p:nvPr>
        </p:nvSpPr>
        <p:spPr/>
        <p:txBody>
          <a:bodyPr/>
          <a:lstStyle/>
          <a:p>
            <a:r>
              <a:rPr lang="en-US" dirty="0" smtClean="0"/>
              <a:t>Interesting facts about the ottomans</a:t>
            </a:r>
            <a:endParaRPr lang="en-US" dirty="0"/>
          </a:p>
        </p:txBody>
      </p:sp>
    </p:spTree>
    <p:extLst>
      <p:ext uri="{BB962C8B-B14F-4D97-AF65-F5344CB8AC3E}">
        <p14:creationId xmlns:p14="http://schemas.microsoft.com/office/powerpoint/2010/main" val="20168798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ttoman_Empire_b.jpg"/>
          <p:cNvPicPr>
            <a:picLocks noGrp="1" noChangeAspect="1"/>
          </p:cNvPicPr>
          <p:nvPr>
            <p:ph idx="1"/>
          </p:nvPr>
        </p:nvPicPr>
        <p:blipFill>
          <a:blip r:embed="rId2">
            <a:extLst>
              <a:ext uri="{28A0092B-C50C-407E-A947-70E740481C1C}">
                <a14:useLocalDpi xmlns:a14="http://schemas.microsoft.com/office/drawing/2010/main" val="0"/>
              </a:ext>
            </a:extLst>
          </a:blip>
          <a:srcRect l="-5868" r="-5868"/>
          <a:stretch>
            <a:fillRect/>
          </a:stretch>
        </p:blipFill>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829437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yperplinks_architecture_19.jpg"/>
          <p:cNvPicPr>
            <a:picLocks noGrp="1" noChangeAspect="1"/>
          </p:cNvPicPr>
          <p:nvPr>
            <p:ph idx="1"/>
          </p:nvPr>
        </p:nvPicPr>
        <p:blipFill>
          <a:blip r:embed="rId2">
            <a:extLst>
              <a:ext uri="{28A0092B-C50C-407E-A947-70E740481C1C}">
                <a14:useLocalDpi xmlns:a14="http://schemas.microsoft.com/office/drawing/2010/main" val="0"/>
              </a:ext>
            </a:extLst>
          </a:blip>
          <a:srcRect l="-85723" r="-85723"/>
          <a:stretch>
            <a:fillRect/>
          </a:stretch>
        </p:blipFill>
        <p:spPr>
          <a:xfrm>
            <a:off x="-2503748" y="1628902"/>
            <a:ext cx="8407893" cy="4407408"/>
          </a:xfrm>
        </p:spPr>
      </p:pic>
      <p:sp>
        <p:nvSpPr>
          <p:cNvPr id="3" name="Title 2"/>
          <p:cNvSpPr>
            <a:spLocks noGrp="1"/>
          </p:cNvSpPr>
          <p:nvPr>
            <p:ph type="title"/>
          </p:nvPr>
        </p:nvSpPr>
        <p:spPr/>
        <p:txBody>
          <a:bodyPr/>
          <a:lstStyle/>
          <a:p>
            <a:r>
              <a:rPr lang="en-US" dirty="0" smtClean="0"/>
              <a:t>Ottoman art and architecture</a:t>
            </a:r>
            <a:endParaRPr lang="en-US" dirty="0"/>
          </a:p>
        </p:txBody>
      </p:sp>
      <p:pic>
        <p:nvPicPr>
          <p:cNvPr id="5" name="Picture 4" descr="islamic_mihr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592" y="1628902"/>
            <a:ext cx="3101454" cy="4497577"/>
          </a:xfrm>
          <a:prstGeom prst="rect">
            <a:avLst/>
          </a:prstGeom>
        </p:spPr>
      </p:pic>
      <p:pic>
        <p:nvPicPr>
          <p:cNvPr id="6" name="Picture 5"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5045" y="3507084"/>
            <a:ext cx="1860026" cy="2812822"/>
          </a:xfrm>
          <a:prstGeom prst="rect">
            <a:avLst/>
          </a:prstGeom>
        </p:spPr>
      </p:pic>
      <p:sp>
        <p:nvSpPr>
          <p:cNvPr id="7" name="TextBox 6"/>
          <p:cNvSpPr txBox="1"/>
          <p:nvPr/>
        </p:nvSpPr>
        <p:spPr>
          <a:xfrm>
            <a:off x="6501443" y="2023231"/>
            <a:ext cx="2023627" cy="1754327"/>
          </a:xfrm>
          <a:prstGeom prst="rect">
            <a:avLst/>
          </a:prstGeom>
          <a:noFill/>
        </p:spPr>
        <p:txBody>
          <a:bodyPr wrap="square" rtlCol="0">
            <a:spAutoFit/>
          </a:bodyPr>
          <a:lstStyle/>
          <a:p>
            <a:r>
              <a:rPr lang="en-US" dirty="0" smtClean="0"/>
              <a:t>Far left: domed buildings</a:t>
            </a:r>
          </a:p>
          <a:p>
            <a:r>
              <a:rPr lang="en-US" dirty="0" smtClean="0"/>
              <a:t>Left: intricately designed doorway</a:t>
            </a:r>
          </a:p>
          <a:p>
            <a:r>
              <a:rPr lang="en-US" dirty="0" smtClean="0"/>
              <a:t>Below: </a:t>
            </a:r>
            <a:r>
              <a:rPr lang="en-US" dirty="0" smtClean="0"/>
              <a:t>calligraphy</a:t>
            </a:r>
            <a:r>
              <a:rPr lang="en-US" dirty="0" smtClean="0"/>
              <a:t>			</a:t>
            </a:r>
            <a:endParaRPr lang="en-US" dirty="0"/>
          </a:p>
        </p:txBody>
      </p:sp>
    </p:spTree>
    <p:extLst>
      <p:ext uri="{BB962C8B-B14F-4D97-AF65-F5344CB8AC3E}">
        <p14:creationId xmlns:p14="http://schemas.microsoft.com/office/powerpoint/2010/main" val="10040250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Mughal empire was founded by a descendent of Genghis Khan named Babur from Persia (Mughal is a Persian way to say Mongol).  Babur conquered Northern India, and his descendants conquered the rest of India in 1526.  His grandson is the most famous ruler.  His name was Akbar, and he came to be known as Akbar the Great.  Akbar was Muslim, like the rest of the Mughal dynasty, but he encouraged religious tolerance.  Not all the emperors were so competent.  After a series of not-so-great leaders, the Mughal dynasty effectively ended in 1707 when the British became involved in India (although Mughal leaders are still around until 1857).</a:t>
            </a:r>
            <a:endParaRPr lang="en-US" dirty="0"/>
          </a:p>
        </p:txBody>
      </p:sp>
      <p:sp>
        <p:nvSpPr>
          <p:cNvPr id="3" name="Title 2"/>
          <p:cNvSpPr>
            <a:spLocks noGrp="1"/>
          </p:cNvSpPr>
          <p:nvPr>
            <p:ph type="title"/>
          </p:nvPr>
        </p:nvSpPr>
        <p:spPr/>
        <p:txBody>
          <a:bodyPr/>
          <a:lstStyle/>
          <a:p>
            <a:r>
              <a:rPr lang="en-US" dirty="0" smtClean="0"/>
              <a:t>Mughal Empire</a:t>
            </a:r>
            <a:endParaRPr lang="en-US" dirty="0"/>
          </a:p>
        </p:txBody>
      </p:sp>
    </p:spTree>
    <p:extLst>
      <p:ext uri="{BB962C8B-B14F-4D97-AF65-F5344CB8AC3E}">
        <p14:creationId xmlns:p14="http://schemas.microsoft.com/office/powerpoint/2010/main" val="3008145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Akbar the great</a:t>
            </a:r>
            <a:endParaRPr lang="en-US" dirty="0"/>
          </a:p>
        </p:txBody>
      </p:sp>
      <p:pic>
        <p:nvPicPr>
          <p:cNvPr id="4" name="Content Placeholder 3" descr="url.jpg"/>
          <p:cNvPicPr>
            <a:picLocks noGrp="1" noChangeAspect="1"/>
          </p:cNvPicPr>
          <p:nvPr>
            <p:ph idx="1"/>
          </p:nvPr>
        </p:nvPicPr>
        <p:blipFill>
          <a:blip r:embed="rId2">
            <a:extLst>
              <a:ext uri="{28A0092B-C50C-407E-A947-70E740481C1C}">
                <a14:useLocalDpi xmlns:a14="http://schemas.microsoft.com/office/drawing/2010/main" val="0"/>
              </a:ext>
            </a:extLst>
          </a:blip>
          <a:srcRect l="-77524" r="-77524"/>
          <a:stretch>
            <a:fillRect/>
          </a:stretch>
        </p:blipFill>
        <p:spPr>
          <a:prstGeom prst="rect">
            <a:avLst/>
          </a:prstGeom>
        </p:spPr>
      </p:pic>
    </p:spTree>
    <p:extLst>
      <p:ext uri="{BB962C8B-B14F-4D97-AF65-F5344CB8AC3E}">
        <p14:creationId xmlns:p14="http://schemas.microsoft.com/office/powerpoint/2010/main" val="21340917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res.jpg"/>
          <p:cNvPicPr>
            <a:picLocks noGrp="1" noChangeAspect="1"/>
          </p:cNvPicPr>
          <p:nvPr>
            <p:ph idx="1"/>
          </p:nvPr>
        </p:nvPicPr>
        <p:blipFill>
          <a:blip r:embed="rId2">
            <a:extLst>
              <a:ext uri="{28A0092B-C50C-407E-A947-70E740481C1C}">
                <a14:useLocalDpi xmlns:a14="http://schemas.microsoft.com/office/drawing/2010/main" val="0"/>
              </a:ext>
            </a:extLst>
          </a:blip>
          <a:srcRect l="-4781" r="-4781"/>
          <a:stretch>
            <a:fillRect/>
          </a:stretch>
        </p:blipFill>
        <p:spPr>
          <a:xfrm>
            <a:off x="2774267" y="1934308"/>
            <a:ext cx="6369733" cy="3339007"/>
          </a:xfrm>
        </p:spPr>
      </p:pic>
      <p:sp>
        <p:nvSpPr>
          <p:cNvPr id="3" name="Title 2"/>
          <p:cNvSpPr>
            <a:spLocks noGrp="1"/>
          </p:cNvSpPr>
          <p:nvPr>
            <p:ph type="title"/>
          </p:nvPr>
        </p:nvSpPr>
        <p:spPr/>
        <p:txBody>
          <a:bodyPr/>
          <a:lstStyle/>
          <a:p>
            <a:r>
              <a:rPr lang="en-US" dirty="0" smtClean="0"/>
              <a:t>The </a:t>
            </a:r>
            <a:r>
              <a:rPr lang="en-US" dirty="0" err="1" smtClean="0"/>
              <a:t>Taj</a:t>
            </a:r>
            <a:r>
              <a:rPr lang="en-US" dirty="0" smtClean="0"/>
              <a:t> </a:t>
            </a:r>
            <a:r>
              <a:rPr lang="en-US" dirty="0" err="1" smtClean="0"/>
              <a:t>Mahal</a:t>
            </a:r>
            <a:endParaRPr lang="en-US" dirty="0"/>
          </a:p>
        </p:txBody>
      </p:sp>
      <p:sp>
        <p:nvSpPr>
          <p:cNvPr id="5" name="TextBox 4"/>
          <p:cNvSpPr txBox="1"/>
          <p:nvPr/>
        </p:nvSpPr>
        <p:spPr>
          <a:xfrm>
            <a:off x="990286" y="2238468"/>
            <a:ext cx="2126228" cy="2031325"/>
          </a:xfrm>
          <a:prstGeom prst="rect">
            <a:avLst/>
          </a:prstGeom>
          <a:noFill/>
        </p:spPr>
        <p:txBody>
          <a:bodyPr wrap="none" rtlCol="0">
            <a:spAutoFit/>
          </a:bodyPr>
          <a:lstStyle/>
          <a:p>
            <a:r>
              <a:rPr lang="en-US" dirty="0" smtClean="0"/>
              <a:t>Built during the</a:t>
            </a:r>
          </a:p>
          <a:p>
            <a:r>
              <a:rPr lang="en-US" dirty="0" smtClean="0"/>
              <a:t>Mughal dynasty. </a:t>
            </a:r>
          </a:p>
          <a:p>
            <a:r>
              <a:rPr lang="en-US" dirty="0" smtClean="0"/>
              <a:t>It was paid for</a:t>
            </a:r>
          </a:p>
          <a:p>
            <a:r>
              <a:rPr lang="en-US" dirty="0" smtClean="0"/>
              <a:t>by Akbar’s </a:t>
            </a:r>
          </a:p>
          <a:p>
            <a:r>
              <a:rPr lang="en-US" dirty="0"/>
              <a:t>g</a:t>
            </a:r>
            <a:r>
              <a:rPr lang="en-US" dirty="0" smtClean="0"/>
              <a:t>randson and </a:t>
            </a:r>
          </a:p>
          <a:p>
            <a:r>
              <a:rPr lang="en-US" dirty="0"/>
              <a:t>d</a:t>
            </a:r>
            <a:r>
              <a:rPr lang="en-US" dirty="0" smtClean="0"/>
              <a:t>esigned as a tomb</a:t>
            </a:r>
          </a:p>
          <a:p>
            <a:r>
              <a:rPr lang="en-US" dirty="0" smtClean="0"/>
              <a:t>for his dead wife.</a:t>
            </a:r>
            <a:endParaRPr lang="en-US" dirty="0"/>
          </a:p>
        </p:txBody>
      </p:sp>
    </p:spTree>
    <p:extLst>
      <p:ext uri="{BB962C8B-B14F-4D97-AF65-F5344CB8AC3E}">
        <p14:creationId xmlns:p14="http://schemas.microsoft.com/office/powerpoint/2010/main" val="18120376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kingdom of Mali developed in West Africa as the center of the Gold-Salt trade along the Sahara desert.  Its capital, Timbuktu, was known as the “City of Gold” for its enormous wealth.  It thrived from about 1200 to about 1600 CE, but probably existed under the name Ghana for a few centuries before that.  </a:t>
            </a:r>
            <a:r>
              <a:rPr lang="en-US" dirty="0" smtClean="0"/>
              <a:t>Its </a:t>
            </a:r>
            <a:r>
              <a:rPr lang="en-US" dirty="0" smtClean="0"/>
              <a:t>most famous leader was king named Mansa Musa.  Mansa Musa converted to Islam and made the hajj to Mecca.  He was so impressed with the learning in Mecca that he built a world-famous university in Timbuktu when he returned.  </a:t>
            </a:r>
          </a:p>
          <a:p>
            <a:pPr marL="45720" indent="0">
              <a:buNone/>
            </a:pPr>
            <a:endParaRPr lang="en-US" dirty="0"/>
          </a:p>
          <a:p>
            <a:pPr marL="45720" indent="0">
              <a:buNone/>
            </a:pPr>
            <a:r>
              <a:rPr lang="en-US" dirty="0" smtClean="0"/>
              <a:t>      A modern drawing</a:t>
            </a:r>
          </a:p>
          <a:p>
            <a:pPr marL="45720" indent="0">
              <a:buNone/>
            </a:pPr>
            <a:r>
              <a:rPr lang="en-US" dirty="0"/>
              <a:t> </a:t>
            </a:r>
            <a:r>
              <a:rPr lang="en-US" dirty="0" smtClean="0"/>
              <a:t>     of Mansa Musa</a:t>
            </a:r>
            <a:endParaRPr lang="en-US" dirty="0"/>
          </a:p>
        </p:txBody>
      </p:sp>
      <p:sp>
        <p:nvSpPr>
          <p:cNvPr id="3" name="Title 2"/>
          <p:cNvSpPr>
            <a:spLocks noGrp="1"/>
          </p:cNvSpPr>
          <p:nvPr>
            <p:ph type="title"/>
          </p:nvPr>
        </p:nvSpPr>
        <p:spPr/>
        <p:txBody>
          <a:bodyPr/>
          <a:lstStyle/>
          <a:p>
            <a:r>
              <a:rPr lang="en-US" dirty="0" smtClean="0"/>
              <a:t>Mali (aka </a:t>
            </a:r>
            <a:r>
              <a:rPr lang="en-US" dirty="0" err="1" smtClean="0"/>
              <a:t>ghana</a:t>
            </a:r>
            <a:r>
              <a:rPr lang="en-US" dirty="0"/>
              <a:t>)</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707" y="4615876"/>
            <a:ext cx="4013200" cy="2019300"/>
          </a:xfrm>
          <a:prstGeom prst="rect">
            <a:avLst/>
          </a:prstGeom>
        </p:spPr>
      </p:pic>
    </p:spTree>
    <p:extLst>
      <p:ext uri="{BB962C8B-B14F-4D97-AF65-F5344CB8AC3E}">
        <p14:creationId xmlns:p14="http://schemas.microsoft.com/office/powerpoint/2010/main" val="7417777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Ming Dynasty ruled China from 1368-1644. They are known for providing political and social stability for China.  The Ming rulers financed voyages overseas.  Their most famous explorer was </a:t>
            </a:r>
            <a:r>
              <a:rPr lang="en-US" dirty="0" err="1" smtClean="0"/>
              <a:t>Zheng</a:t>
            </a:r>
            <a:r>
              <a:rPr lang="en-US" dirty="0" smtClean="0"/>
              <a:t>-He.  The Ming dynasty is also known for the Great Wall of China.  Although the wall was built much earlier, the stone and brick that you see today came from construction done during the Ming dynasty.  </a:t>
            </a:r>
          </a:p>
          <a:p>
            <a:r>
              <a:rPr lang="en-US" dirty="0" smtClean="0"/>
              <a:t>There were many religions during the Ming dynasty; the two that you would be most familiar with were Confucianism and Buddhism.</a:t>
            </a:r>
            <a:endParaRPr lang="en-US" dirty="0"/>
          </a:p>
        </p:txBody>
      </p:sp>
      <p:sp>
        <p:nvSpPr>
          <p:cNvPr id="3" name="Title 2"/>
          <p:cNvSpPr>
            <a:spLocks noGrp="1"/>
          </p:cNvSpPr>
          <p:nvPr>
            <p:ph type="title"/>
          </p:nvPr>
        </p:nvSpPr>
        <p:spPr/>
        <p:txBody>
          <a:bodyPr/>
          <a:lstStyle/>
          <a:p>
            <a:r>
              <a:rPr lang="en-US" dirty="0" smtClean="0"/>
              <a:t>Ming dynasty</a:t>
            </a:r>
            <a:endParaRPr lang="en-US" dirty="0"/>
          </a:p>
        </p:txBody>
      </p:sp>
      <p:pic>
        <p:nvPicPr>
          <p:cNvPr id="4" name="Picture 3" descr="220px-Chemin_de_ronde_muraille_lo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1810" y="4695762"/>
            <a:ext cx="2377174" cy="1782881"/>
          </a:xfrm>
          <a:prstGeom prst="rect">
            <a:avLst/>
          </a:prstGeom>
        </p:spPr>
      </p:pic>
    </p:spTree>
    <p:extLst>
      <p:ext uri="{BB962C8B-B14F-4D97-AF65-F5344CB8AC3E}">
        <p14:creationId xmlns:p14="http://schemas.microsoft.com/office/powerpoint/2010/main" val="37785723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res.jpg"/>
          <p:cNvPicPr>
            <a:picLocks noGrp="1" noChangeAspect="1"/>
          </p:cNvPicPr>
          <p:nvPr>
            <p:ph idx="1"/>
          </p:nvPr>
        </p:nvPicPr>
        <p:blipFill>
          <a:blip r:embed="rId2">
            <a:extLst>
              <a:ext uri="{28A0092B-C50C-407E-A947-70E740481C1C}">
                <a14:useLocalDpi xmlns:a14="http://schemas.microsoft.com/office/drawing/2010/main" val="0"/>
              </a:ext>
            </a:extLst>
          </a:blip>
          <a:srcRect l="-34209" r="-34209"/>
          <a:stretch>
            <a:fillRect/>
          </a:stretch>
        </p:blipFill>
        <p:spPr>
          <a:xfrm>
            <a:off x="-846094" y="2773734"/>
            <a:ext cx="6529475" cy="3422743"/>
          </a:xfrm>
        </p:spPr>
      </p:pic>
      <p:sp>
        <p:nvSpPr>
          <p:cNvPr id="3" name="Title 2"/>
          <p:cNvSpPr>
            <a:spLocks noGrp="1"/>
          </p:cNvSpPr>
          <p:nvPr>
            <p:ph type="title"/>
          </p:nvPr>
        </p:nvSpPr>
        <p:spPr/>
        <p:txBody>
          <a:bodyPr/>
          <a:lstStyle/>
          <a:p>
            <a:endParaRPr lang="en-US"/>
          </a:p>
        </p:txBody>
      </p:sp>
      <p:sp>
        <p:nvSpPr>
          <p:cNvPr id="6" name="TextBox 5"/>
          <p:cNvSpPr txBox="1"/>
          <p:nvPr/>
        </p:nvSpPr>
        <p:spPr>
          <a:xfrm>
            <a:off x="1463901" y="1807994"/>
            <a:ext cx="4704358" cy="646331"/>
          </a:xfrm>
          <a:prstGeom prst="rect">
            <a:avLst/>
          </a:prstGeom>
          <a:noFill/>
        </p:spPr>
        <p:txBody>
          <a:bodyPr wrap="none" rtlCol="0">
            <a:spAutoFit/>
          </a:bodyPr>
          <a:lstStyle/>
          <a:p>
            <a:r>
              <a:rPr lang="en-US" dirty="0" smtClean="0"/>
              <a:t>A Ming Vase</a:t>
            </a:r>
          </a:p>
          <a:p>
            <a:r>
              <a:rPr lang="en-US" dirty="0" smtClean="0"/>
              <a:t>The Ming dynasty was known for its ceramics.</a:t>
            </a:r>
            <a:endParaRPr lang="en-US" dirty="0"/>
          </a:p>
        </p:txBody>
      </p:sp>
      <p:pic>
        <p:nvPicPr>
          <p:cNvPr id="7" name="Picture 6" descr="1620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636" y="4595460"/>
            <a:ext cx="2412620" cy="1894616"/>
          </a:xfrm>
          <a:prstGeom prst="rect">
            <a:avLst/>
          </a:prstGeom>
        </p:spPr>
      </p:pic>
      <p:sp>
        <p:nvSpPr>
          <p:cNvPr id="8" name="TextBox 7"/>
          <p:cNvSpPr txBox="1"/>
          <p:nvPr/>
        </p:nvSpPr>
        <p:spPr>
          <a:xfrm>
            <a:off x="6264636" y="2841133"/>
            <a:ext cx="2903359" cy="1754327"/>
          </a:xfrm>
          <a:prstGeom prst="rect">
            <a:avLst/>
          </a:prstGeom>
          <a:noFill/>
        </p:spPr>
        <p:txBody>
          <a:bodyPr wrap="none" rtlCol="0">
            <a:spAutoFit/>
          </a:bodyPr>
          <a:lstStyle/>
          <a:p>
            <a:r>
              <a:rPr lang="en-US" dirty="0" smtClean="0"/>
              <a:t>The Ming dynasty’s artwork </a:t>
            </a:r>
          </a:p>
          <a:p>
            <a:r>
              <a:rPr lang="en-US" dirty="0" smtClean="0"/>
              <a:t>had a unique look that </a:t>
            </a:r>
          </a:p>
          <a:p>
            <a:r>
              <a:rPr lang="en-US" dirty="0" smtClean="0"/>
              <a:t>was also popular in </a:t>
            </a:r>
          </a:p>
          <a:p>
            <a:r>
              <a:rPr lang="en-US" dirty="0" smtClean="0"/>
              <a:t>Japan.  Centuries later,</a:t>
            </a:r>
          </a:p>
          <a:p>
            <a:r>
              <a:rPr lang="en-US" dirty="0" smtClean="0"/>
              <a:t>Western artists copied this </a:t>
            </a:r>
          </a:p>
          <a:p>
            <a:r>
              <a:rPr lang="en-US" dirty="0" smtClean="0"/>
              <a:t>style.</a:t>
            </a:r>
            <a:endParaRPr lang="en-US" dirty="0"/>
          </a:p>
        </p:txBody>
      </p:sp>
    </p:spTree>
    <p:extLst>
      <p:ext uri="{BB962C8B-B14F-4D97-AF65-F5344CB8AC3E}">
        <p14:creationId xmlns:p14="http://schemas.microsoft.com/office/powerpoint/2010/main" val="38107684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en_Hongshou,_leaf_album_painting.jpg"/>
          <p:cNvPicPr>
            <a:picLocks noGrp="1" noChangeAspect="1"/>
          </p:cNvPicPr>
          <p:nvPr>
            <p:ph idx="1"/>
          </p:nvPr>
        </p:nvPicPr>
        <p:blipFill>
          <a:blip r:embed="rId2">
            <a:extLst>
              <a:ext uri="{28A0092B-C50C-407E-A947-70E740481C1C}">
                <a14:useLocalDpi xmlns:a14="http://schemas.microsoft.com/office/drawing/2010/main" val="0"/>
              </a:ext>
            </a:extLst>
          </a:blip>
          <a:srcRect l="-52092" r="-52092"/>
          <a:stretch>
            <a:fillRect/>
          </a:stretch>
        </p:blipFill>
        <p:spPr/>
      </p:pic>
      <p:sp>
        <p:nvSpPr>
          <p:cNvPr id="3" name="Title 2"/>
          <p:cNvSpPr>
            <a:spLocks noGrp="1"/>
          </p:cNvSpPr>
          <p:nvPr>
            <p:ph type="title"/>
          </p:nvPr>
        </p:nvSpPr>
        <p:spPr/>
        <p:txBody>
          <a:bodyPr/>
          <a:lstStyle/>
          <a:p>
            <a:r>
              <a:rPr lang="en-US" dirty="0" smtClean="0"/>
              <a:t>More Ming artwork</a:t>
            </a:r>
            <a:endParaRPr lang="en-US" dirty="0"/>
          </a:p>
        </p:txBody>
      </p:sp>
    </p:spTree>
    <p:extLst>
      <p:ext uri="{BB962C8B-B14F-4D97-AF65-F5344CB8AC3E}">
        <p14:creationId xmlns:p14="http://schemas.microsoft.com/office/powerpoint/2010/main" val="4399324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01422373e191176ec0357.jpg"/>
          <p:cNvPicPr>
            <a:picLocks noGrp="1" noChangeAspect="1"/>
          </p:cNvPicPr>
          <p:nvPr>
            <p:ph idx="1"/>
          </p:nvPr>
        </p:nvPicPr>
        <p:blipFill>
          <a:blip r:embed="rId2">
            <a:extLst>
              <a:ext uri="{28A0092B-C50C-407E-A947-70E740481C1C}">
                <a14:useLocalDpi xmlns:a14="http://schemas.microsoft.com/office/drawing/2010/main" val="0"/>
              </a:ext>
            </a:extLst>
          </a:blip>
          <a:srcRect l="-13589" r="-13589"/>
          <a:stretch>
            <a:fillRect/>
          </a:stretch>
        </p:blipFill>
        <p:spPr>
          <a:xfrm>
            <a:off x="1199062" y="1719071"/>
            <a:ext cx="8407893" cy="4407408"/>
          </a:xfrm>
        </p:spPr>
      </p:pic>
      <p:sp>
        <p:nvSpPr>
          <p:cNvPr id="3" name="Title 2"/>
          <p:cNvSpPr>
            <a:spLocks noGrp="1"/>
          </p:cNvSpPr>
          <p:nvPr>
            <p:ph type="title"/>
          </p:nvPr>
        </p:nvSpPr>
        <p:spPr/>
        <p:txBody>
          <a:bodyPr/>
          <a:lstStyle/>
          <a:p>
            <a:r>
              <a:rPr lang="en-US" dirty="0" smtClean="0"/>
              <a:t>Chinese mosque built during </a:t>
            </a:r>
            <a:r>
              <a:rPr lang="en-US" dirty="0" err="1" smtClean="0"/>
              <a:t>ming</a:t>
            </a:r>
            <a:r>
              <a:rPr lang="en-US" dirty="0" smtClean="0"/>
              <a:t> dynasty</a:t>
            </a:r>
            <a:endParaRPr lang="en-US" dirty="0"/>
          </a:p>
        </p:txBody>
      </p:sp>
      <p:sp>
        <p:nvSpPr>
          <p:cNvPr id="6" name="TextBox 5"/>
          <p:cNvSpPr txBox="1"/>
          <p:nvPr/>
        </p:nvSpPr>
        <p:spPr>
          <a:xfrm>
            <a:off x="904174" y="2259992"/>
            <a:ext cx="1135497" cy="1200329"/>
          </a:xfrm>
          <a:prstGeom prst="rect">
            <a:avLst/>
          </a:prstGeom>
          <a:noFill/>
        </p:spPr>
        <p:txBody>
          <a:bodyPr wrap="none" rtlCol="0">
            <a:spAutoFit/>
          </a:bodyPr>
          <a:lstStyle/>
          <a:p>
            <a:r>
              <a:rPr lang="en-US" dirty="0" smtClean="0"/>
              <a:t>(but most</a:t>
            </a:r>
          </a:p>
          <a:p>
            <a:r>
              <a:rPr lang="en-US" dirty="0" smtClean="0"/>
              <a:t>Chinese</a:t>
            </a:r>
          </a:p>
          <a:p>
            <a:r>
              <a:rPr lang="en-US" dirty="0" smtClean="0"/>
              <a:t>weren’t</a:t>
            </a:r>
          </a:p>
          <a:p>
            <a:r>
              <a:rPr lang="en-US" dirty="0" smtClean="0"/>
              <a:t>Muslims)</a:t>
            </a:r>
            <a:endParaRPr lang="en-US" dirty="0"/>
          </a:p>
        </p:txBody>
      </p:sp>
    </p:spTree>
    <p:extLst>
      <p:ext uri="{BB962C8B-B14F-4D97-AF65-F5344CB8AC3E}">
        <p14:creationId xmlns:p14="http://schemas.microsoft.com/office/powerpoint/2010/main" val="29024316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nsamusa.jpg"/>
          <p:cNvPicPr>
            <a:picLocks noGrp="1" noChangeAspect="1"/>
          </p:cNvPicPr>
          <p:nvPr>
            <p:ph idx="1"/>
          </p:nvPr>
        </p:nvPicPr>
        <p:blipFill>
          <a:blip r:embed="rId2">
            <a:extLst>
              <a:ext uri="{28A0092B-C50C-407E-A947-70E740481C1C}">
                <a14:useLocalDpi xmlns:a14="http://schemas.microsoft.com/office/drawing/2010/main" val="0"/>
              </a:ext>
            </a:extLst>
          </a:blip>
          <a:srcRect t="9967" b="9967"/>
          <a:stretch>
            <a:fillRect/>
          </a:stretch>
        </p:blipFill>
        <p:spPr>
          <a:xfrm>
            <a:off x="4374430" y="4056310"/>
            <a:ext cx="4387830" cy="2300095"/>
          </a:xfrm>
        </p:spPr>
      </p:pic>
      <p:sp>
        <p:nvSpPr>
          <p:cNvPr id="3" name="Title 2"/>
          <p:cNvSpPr>
            <a:spLocks noGrp="1"/>
          </p:cNvSpPr>
          <p:nvPr>
            <p:ph type="title"/>
          </p:nvPr>
        </p:nvSpPr>
        <p:spPr/>
        <p:txBody>
          <a:bodyPr/>
          <a:lstStyle/>
          <a:p>
            <a:r>
              <a:rPr lang="en-US" dirty="0" smtClean="0"/>
              <a:t>Earlier depictions of </a:t>
            </a:r>
            <a:r>
              <a:rPr lang="en-US" dirty="0" err="1" smtClean="0"/>
              <a:t>mansa</a:t>
            </a:r>
            <a:r>
              <a:rPr lang="en-US" dirty="0" smtClean="0"/>
              <a:t> </a:t>
            </a:r>
            <a:r>
              <a:rPr lang="en-US" dirty="0" err="1" smtClean="0"/>
              <a:t>musa</a:t>
            </a:r>
            <a:endParaRPr lang="en-US" dirty="0"/>
          </a:p>
        </p:txBody>
      </p:sp>
      <p:pic>
        <p:nvPicPr>
          <p:cNvPr id="4" name="Picture 3" descr="maxres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719072"/>
            <a:ext cx="4155090" cy="2337238"/>
          </a:xfrm>
          <a:prstGeom prst="rect">
            <a:avLst/>
          </a:prstGeom>
        </p:spPr>
      </p:pic>
    </p:spTree>
    <p:extLst>
      <p:ext uri="{BB962C8B-B14F-4D97-AF65-F5344CB8AC3E}">
        <p14:creationId xmlns:p14="http://schemas.microsoft.com/office/powerpoint/2010/main" val="18961114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A mosque in </a:t>
            </a:r>
            <a:r>
              <a:rPr lang="en-US" dirty="0" err="1" smtClean="0"/>
              <a:t>timbuktu</a:t>
            </a:r>
            <a:r>
              <a:rPr lang="en-US" dirty="0" smtClean="0"/>
              <a:t> from the time period of the </a:t>
            </a:r>
            <a:r>
              <a:rPr lang="en-US" dirty="0" err="1" smtClean="0"/>
              <a:t>mali</a:t>
            </a:r>
            <a:r>
              <a:rPr lang="en-US" dirty="0" smtClean="0"/>
              <a:t> empire</a:t>
            </a:r>
            <a:endParaRPr lang="en-US" dirty="0"/>
          </a:p>
        </p:txBody>
      </p:sp>
      <p:pic>
        <p:nvPicPr>
          <p:cNvPr id="4" name="Picture 3" descr="MaliMosq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971" y="2505435"/>
            <a:ext cx="4064000" cy="3048000"/>
          </a:xfrm>
          <a:prstGeom prst="rect">
            <a:avLst/>
          </a:prstGeom>
        </p:spPr>
      </p:pic>
    </p:spTree>
    <p:extLst>
      <p:ext uri="{BB962C8B-B14F-4D97-AF65-F5344CB8AC3E}">
        <p14:creationId xmlns:p14="http://schemas.microsoft.com/office/powerpoint/2010/main" val="36957673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Mongol Empire began in Central Asia,</a:t>
            </a:r>
            <a:r>
              <a:rPr lang="en-US" dirty="0"/>
              <a:t> </a:t>
            </a:r>
            <a:r>
              <a:rPr lang="en-US" dirty="0" smtClean="0"/>
              <a:t>but eventually became the largest empire in World History.  Led by Genghis Khan, the Mongols conquered China, most of Russia, parts of Eastern Europe, and most of the Middle East.  The empire lasted </a:t>
            </a:r>
            <a:r>
              <a:rPr lang="en-US" dirty="0" smtClean="0"/>
              <a:t>from </a:t>
            </a:r>
            <a:r>
              <a:rPr lang="en-US" dirty="0" smtClean="0"/>
              <a:t>1206-1368.</a:t>
            </a:r>
            <a:r>
              <a:rPr lang="en-US" dirty="0"/>
              <a:t> The Mongols were very tolerant of most religions, and almost every religion had some adherents.  </a:t>
            </a:r>
          </a:p>
          <a:p>
            <a:endParaRPr lang="en-US" dirty="0"/>
          </a:p>
        </p:txBody>
      </p:sp>
      <p:sp>
        <p:nvSpPr>
          <p:cNvPr id="3" name="Title 2"/>
          <p:cNvSpPr>
            <a:spLocks noGrp="1"/>
          </p:cNvSpPr>
          <p:nvPr>
            <p:ph type="title"/>
          </p:nvPr>
        </p:nvSpPr>
        <p:spPr/>
        <p:txBody>
          <a:bodyPr/>
          <a:lstStyle/>
          <a:p>
            <a:r>
              <a:rPr lang="en-US" dirty="0" smtClean="0"/>
              <a:t>The </a:t>
            </a:r>
            <a:r>
              <a:rPr lang="en-US" dirty="0" err="1" smtClean="0"/>
              <a:t>mongol</a:t>
            </a:r>
            <a:r>
              <a:rPr lang="en-US" dirty="0" smtClean="0"/>
              <a:t> empire</a:t>
            </a:r>
            <a:endParaRPr lang="en-US" dirty="0"/>
          </a:p>
        </p:txBody>
      </p:sp>
      <p:pic>
        <p:nvPicPr>
          <p:cNvPr id="4" name="Picture 3" descr="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620" y="3809956"/>
            <a:ext cx="5572911" cy="2830685"/>
          </a:xfrm>
          <a:prstGeom prst="rect">
            <a:avLst/>
          </a:prstGeom>
        </p:spPr>
      </p:pic>
    </p:spTree>
    <p:extLst>
      <p:ext uri="{BB962C8B-B14F-4D97-AF65-F5344CB8AC3E}">
        <p14:creationId xmlns:p14="http://schemas.microsoft.com/office/powerpoint/2010/main" val="15497530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res.jpg"/>
          <p:cNvPicPr>
            <a:picLocks noGrp="1" noChangeAspect="1"/>
          </p:cNvPicPr>
          <p:nvPr>
            <p:ph idx="1"/>
          </p:nvPr>
        </p:nvPicPr>
        <p:blipFill>
          <a:blip r:embed="rId2">
            <a:extLst>
              <a:ext uri="{28A0092B-C50C-407E-A947-70E740481C1C}">
                <a14:useLocalDpi xmlns:a14="http://schemas.microsoft.com/office/drawing/2010/main" val="0"/>
              </a:ext>
            </a:extLst>
          </a:blip>
          <a:srcRect l="-92039" r="-92039"/>
          <a:stretch>
            <a:fillRect/>
          </a:stretch>
        </p:blipFill>
        <p:spPr/>
      </p:pic>
      <p:sp>
        <p:nvSpPr>
          <p:cNvPr id="3" name="Title 2"/>
          <p:cNvSpPr>
            <a:spLocks noGrp="1"/>
          </p:cNvSpPr>
          <p:nvPr>
            <p:ph type="title"/>
          </p:nvPr>
        </p:nvSpPr>
        <p:spPr/>
        <p:txBody>
          <a:bodyPr/>
          <a:lstStyle/>
          <a:p>
            <a:r>
              <a:rPr lang="en-US" dirty="0" smtClean="0"/>
              <a:t>Genghis Khan</a:t>
            </a:r>
            <a:endParaRPr lang="en-US" dirty="0"/>
          </a:p>
        </p:txBody>
      </p:sp>
    </p:spTree>
    <p:extLst>
      <p:ext uri="{BB962C8B-B14F-4D97-AF65-F5344CB8AC3E}">
        <p14:creationId xmlns:p14="http://schemas.microsoft.com/office/powerpoint/2010/main" val="4998073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Byzantine Empire originated from Rome.  When Rome was threatened by Northern Europe tribes, it moved its capital from Rome in Italy to Constantinople (modern-day Istanbul) in what is today Turkey.  When the Western half of the Roman Empire fell, the Eastern part became known as the Byzantine Empire.  It lasted from about 475 AD until it fell to the Ottoman Turks in 1453.  </a:t>
            </a:r>
            <a:endParaRPr lang="en-US" dirty="0"/>
          </a:p>
        </p:txBody>
      </p:sp>
      <p:sp>
        <p:nvSpPr>
          <p:cNvPr id="3" name="Title 2"/>
          <p:cNvSpPr>
            <a:spLocks noGrp="1"/>
          </p:cNvSpPr>
          <p:nvPr>
            <p:ph type="title"/>
          </p:nvPr>
        </p:nvSpPr>
        <p:spPr/>
        <p:txBody>
          <a:bodyPr/>
          <a:lstStyle/>
          <a:p>
            <a:r>
              <a:rPr lang="en-US" dirty="0" smtClean="0"/>
              <a:t>Byzantine empire</a:t>
            </a:r>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662" y="3931969"/>
            <a:ext cx="2517412" cy="2517412"/>
          </a:xfrm>
          <a:prstGeom prst="rect">
            <a:avLst/>
          </a:prstGeom>
        </p:spPr>
      </p:pic>
    </p:spTree>
    <p:extLst>
      <p:ext uri="{BB962C8B-B14F-4D97-AF65-F5344CB8AC3E}">
        <p14:creationId xmlns:p14="http://schemas.microsoft.com/office/powerpoint/2010/main" val="9078812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 most famous people from the Byzantine Empire are Justinian and his wife Theodora. Justinian  is known for codifying (or writing down) the laws in “Justinian’s Code” which included the laws of the Byzantines and the Twelve Tables of Rome.  The men who wrote the American Constitution used Justinian’s Code as one of the inspirations for the Bill of Rights.</a:t>
            </a:r>
          </a:p>
          <a:p>
            <a:pPr marL="45720" indent="0">
              <a:buNone/>
            </a:pPr>
            <a:r>
              <a:rPr lang="en-US" dirty="0" smtClean="0"/>
              <a:t>                                 </a:t>
            </a:r>
          </a:p>
          <a:p>
            <a:pPr marL="45720" indent="0">
              <a:buNone/>
            </a:pPr>
            <a:r>
              <a:rPr lang="en-US" dirty="0"/>
              <a:t> </a:t>
            </a:r>
            <a:r>
              <a:rPr lang="en-US" dirty="0" smtClean="0"/>
              <a:t>                               depictions of</a:t>
            </a:r>
          </a:p>
          <a:p>
            <a:pPr marL="45720" indent="0">
              <a:buNone/>
            </a:pPr>
            <a:r>
              <a:rPr lang="en-US" dirty="0"/>
              <a:t> </a:t>
            </a:r>
            <a:r>
              <a:rPr lang="en-US" dirty="0" smtClean="0"/>
              <a:t>                               Justinian and</a:t>
            </a:r>
          </a:p>
          <a:p>
            <a:pPr marL="45720" indent="0">
              <a:buNone/>
            </a:pPr>
            <a:r>
              <a:rPr lang="en-US" dirty="0"/>
              <a:t> </a:t>
            </a:r>
            <a:r>
              <a:rPr lang="en-US" dirty="0" smtClean="0"/>
              <a:t>                               Theodora in </a:t>
            </a:r>
          </a:p>
          <a:p>
            <a:pPr marL="45720" indent="0">
              <a:buNone/>
            </a:pPr>
            <a:r>
              <a:rPr lang="en-US" dirty="0"/>
              <a:t> </a:t>
            </a:r>
            <a:r>
              <a:rPr lang="en-US" dirty="0" smtClean="0"/>
              <a:t> 			Mosaics, a</a:t>
            </a:r>
          </a:p>
          <a:p>
            <a:pPr marL="45720" indent="0">
              <a:buNone/>
            </a:pPr>
            <a:r>
              <a:rPr lang="en-US" dirty="0"/>
              <a:t>	</a:t>
            </a:r>
            <a:r>
              <a:rPr lang="en-US" dirty="0" smtClean="0"/>
              <a:t>		famous art </a:t>
            </a:r>
          </a:p>
          <a:p>
            <a:pPr marL="45720" indent="0">
              <a:buNone/>
            </a:pPr>
            <a:r>
              <a:rPr lang="en-US" dirty="0"/>
              <a:t>	</a:t>
            </a:r>
            <a:r>
              <a:rPr lang="en-US" dirty="0" smtClean="0"/>
              <a:t>		style of the </a:t>
            </a:r>
          </a:p>
          <a:p>
            <a:pPr marL="45720" indent="0">
              <a:buNone/>
            </a:pPr>
            <a:r>
              <a:rPr lang="en-US" dirty="0"/>
              <a:t>	</a:t>
            </a:r>
            <a:r>
              <a:rPr lang="en-US" dirty="0" smtClean="0"/>
              <a:t>		Byzantines</a:t>
            </a:r>
            <a:endParaRPr lang="en-US" dirty="0"/>
          </a:p>
        </p:txBody>
      </p:sp>
      <p:sp>
        <p:nvSpPr>
          <p:cNvPr id="3" name="Title 2"/>
          <p:cNvSpPr>
            <a:spLocks noGrp="1"/>
          </p:cNvSpPr>
          <p:nvPr>
            <p:ph type="title"/>
          </p:nvPr>
        </p:nvSpPr>
        <p:spPr/>
        <p:txBody>
          <a:bodyPr/>
          <a:lstStyle/>
          <a:p>
            <a:r>
              <a:rPr lang="en-US" dirty="0" smtClean="0"/>
              <a:t>The Byzantine Empire</a:t>
            </a:r>
            <a:endParaRPr lang="en-US" dirty="0"/>
          </a:p>
        </p:txBody>
      </p:sp>
      <p:pic>
        <p:nvPicPr>
          <p:cNvPr id="4" name="Picture 3" descr="justiniantheodora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268" y="3690362"/>
            <a:ext cx="2029070" cy="2436117"/>
          </a:xfrm>
          <a:prstGeom prst="rect">
            <a:avLst/>
          </a:prstGeom>
        </p:spPr>
      </p:pic>
      <p:pic>
        <p:nvPicPr>
          <p:cNvPr id="5" name="Picture 4"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360" y="3690362"/>
            <a:ext cx="3517900" cy="2311400"/>
          </a:xfrm>
          <a:prstGeom prst="rect">
            <a:avLst/>
          </a:prstGeom>
        </p:spPr>
      </p:pic>
    </p:spTree>
    <p:extLst>
      <p:ext uri="{BB962C8B-B14F-4D97-AF65-F5344CB8AC3E}">
        <p14:creationId xmlns:p14="http://schemas.microsoft.com/office/powerpoint/2010/main" val="663116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about 1054, the Byzantine Empire splits from the Roman Catholic Church and practices Eastern Orthodox Christianity in what is known as the East-West Schism</a:t>
            </a:r>
          </a:p>
          <a:p>
            <a:pPr marL="2194560" lvl="8" indent="0">
              <a:buNone/>
            </a:pPr>
            <a:r>
              <a:rPr lang="en-US" dirty="0"/>
              <a:t>	</a:t>
            </a:r>
            <a:r>
              <a:rPr lang="en-US" dirty="0" smtClean="0"/>
              <a:t>			</a:t>
            </a:r>
          </a:p>
          <a:p>
            <a:pPr marL="2194560" lvl="8" indent="0">
              <a:buNone/>
            </a:pPr>
            <a:r>
              <a:rPr lang="en-US" dirty="0"/>
              <a:t>	</a:t>
            </a:r>
            <a:r>
              <a:rPr lang="en-US" dirty="0" smtClean="0"/>
              <a:t>			The outside and inside of the </a:t>
            </a:r>
            <a:r>
              <a:rPr lang="en-US" dirty="0" err="1" smtClean="0"/>
              <a:t>Hagia</a:t>
            </a:r>
            <a:r>
              <a:rPr lang="en-US" dirty="0" smtClean="0"/>
              <a:t> Sophia, the most </a:t>
            </a:r>
          </a:p>
          <a:p>
            <a:pPr marL="2194560" lvl="8" indent="0">
              <a:buNone/>
            </a:pPr>
            <a:r>
              <a:rPr lang="en-US" dirty="0"/>
              <a:t> </a:t>
            </a:r>
            <a:r>
              <a:rPr lang="en-US" dirty="0" smtClean="0"/>
              <a:t>  			famous example of Byzantine Architecture.  The </a:t>
            </a:r>
            <a:r>
              <a:rPr lang="en-US" dirty="0" err="1" smtClean="0"/>
              <a:t>Hagia</a:t>
            </a:r>
            <a:r>
              <a:rPr lang="en-US" dirty="0" smtClean="0"/>
              <a:t> So			Sophia was an Eastern Orthodox Church.  When the </a:t>
            </a:r>
          </a:p>
          <a:p>
            <a:pPr marL="2194560" lvl="8" indent="0">
              <a:buNone/>
            </a:pPr>
            <a:r>
              <a:rPr lang="en-US" dirty="0"/>
              <a:t>	</a:t>
            </a:r>
            <a:r>
              <a:rPr lang="en-US" dirty="0" smtClean="0"/>
              <a:t>			Byzantines were conquered it became an Islamic 				mosque.  Today, it’s a museum.				                       </a:t>
            </a:r>
            <a:endParaRPr lang="en-US" dirty="0"/>
          </a:p>
        </p:txBody>
      </p:sp>
      <p:sp>
        <p:nvSpPr>
          <p:cNvPr id="3" name="Title 2"/>
          <p:cNvSpPr>
            <a:spLocks noGrp="1"/>
          </p:cNvSpPr>
          <p:nvPr>
            <p:ph type="title"/>
          </p:nvPr>
        </p:nvSpPr>
        <p:spPr/>
        <p:txBody>
          <a:bodyPr/>
          <a:lstStyle/>
          <a:p>
            <a:r>
              <a:rPr lang="en-US" dirty="0" smtClean="0"/>
              <a:t>The Byzantine Empire</a:t>
            </a:r>
            <a:endParaRPr lang="en-US" dirty="0"/>
          </a:p>
        </p:txBody>
      </p:sp>
      <p:pic>
        <p:nvPicPr>
          <p:cNvPr id="5" name="Picture 4"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852319"/>
            <a:ext cx="3386947" cy="1945206"/>
          </a:xfrm>
          <a:prstGeom prst="rect">
            <a:avLst/>
          </a:prstGeom>
        </p:spPr>
      </p:pic>
      <p:pic>
        <p:nvPicPr>
          <p:cNvPr id="6" name="Picture 5"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834" y="4641077"/>
            <a:ext cx="2630932" cy="1750766"/>
          </a:xfrm>
          <a:prstGeom prst="rect">
            <a:avLst/>
          </a:prstGeom>
        </p:spPr>
      </p:pic>
    </p:spTree>
    <p:extLst>
      <p:ext uri="{BB962C8B-B14F-4D97-AF65-F5344CB8AC3E}">
        <p14:creationId xmlns:p14="http://schemas.microsoft.com/office/powerpoint/2010/main" val="358594638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2310</TotalTime>
  <Words>1004</Words>
  <Application>Microsoft Macintosh PowerPoint</Application>
  <PresentationFormat>On-screen Show (4:3)</PresentationFormat>
  <Paragraphs>76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Grid</vt:lpstr>
      <vt:lpstr>Regional Civilizations</vt:lpstr>
      <vt:lpstr>Mali (aka ghana)</vt:lpstr>
      <vt:lpstr>Earlier depictions of mansa musa</vt:lpstr>
      <vt:lpstr>A mosque in timbuktu from the time period of the mali empire</vt:lpstr>
      <vt:lpstr>The mongol empire</vt:lpstr>
      <vt:lpstr>Genghis Khan</vt:lpstr>
      <vt:lpstr>Byzantine empire</vt:lpstr>
      <vt:lpstr>The Byzantine Empire</vt:lpstr>
      <vt:lpstr>The Byzantine Empire</vt:lpstr>
      <vt:lpstr>More art from the byzantines</vt:lpstr>
      <vt:lpstr>PowerPoint Presentation</vt:lpstr>
      <vt:lpstr>Byzantine madonna and Child (mary and jesus)</vt:lpstr>
      <vt:lpstr>Ottoman empire</vt:lpstr>
      <vt:lpstr>Interesting facts about the ottomans</vt:lpstr>
      <vt:lpstr>PowerPoint Presentation</vt:lpstr>
      <vt:lpstr>Ottoman art and architecture</vt:lpstr>
      <vt:lpstr>Mughal Empire</vt:lpstr>
      <vt:lpstr>Akbar the great</vt:lpstr>
      <vt:lpstr>The Taj Mahal</vt:lpstr>
      <vt:lpstr>Ming dynasty</vt:lpstr>
      <vt:lpstr>PowerPoint Presentation</vt:lpstr>
      <vt:lpstr>More Ming artwork</vt:lpstr>
      <vt:lpstr>Chinese mosque built during ming dynasty</vt:lpstr>
    </vt:vector>
  </TitlesOfParts>
  <Company>Chatham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CCS User</dc:creator>
  <cp:lastModifiedBy>CCS User</cp:lastModifiedBy>
  <cp:revision>13</cp:revision>
  <dcterms:created xsi:type="dcterms:W3CDTF">2015-03-18T14:10:07Z</dcterms:created>
  <dcterms:modified xsi:type="dcterms:W3CDTF">2016-03-03T12:39:05Z</dcterms:modified>
</cp:coreProperties>
</file>